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49377600" cy="32918400"/>
  <p:notesSz cx="6858000" cy="9144000"/>
  <p:defaultTextStyle>
    <a:defPPr>
      <a:defRPr lang="en-US"/>
    </a:defPPr>
    <a:lvl1pPr algn="l" defTabSz="2351088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351088" indent="-1893888" algn="l" defTabSz="2351088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4702175" indent="-3787775" algn="l" defTabSz="2351088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7053263" indent="-5681663" algn="l" defTabSz="2351088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9404350" indent="-7575550" algn="l" defTabSz="2351088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29">
          <p15:clr>
            <a:srgbClr val="A4A3A4"/>
          </p15:clr>
        </p15:guide>
        <p15:guide id="2" pos="152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/>
    <p:restoredTop sz="86409" autoAdjust="0"/>
  </p:normalViewPr>
  <p:slideViewPr>
    <p:cSldViewPr snapToGrid="0" snapToObjects="1">
      <p:cViewPr>
        <p:scale>
          <a:sx n="28" d="100"/>
          <a:sy n="28" d="100"/>
        </p:scale>
        <p:origin x="-3712" y="144"/>
      </p:cViewPr>
      <p:guideLst>
        <p:guide orient="horz" pos="10229"/>
        <p:guide pos="152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>
        <p:scale>
          <a:sx n="195" d="100"/>
          <a:sy n="195" d="100"/>
        </p:scale>
        <p:origin x="1560" y="-9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095704277454262"/>
          <c:y val="0.88064625228590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2E9-584D-A0CE-2297A5E63D5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2E9-584D-A0CE-2297A5E63D5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2E9-584D-A0CE-2297A5E63D5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2E9-584D-A0CE-2297A5E63D5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2E9-584D-A0CE-2297A5E63D5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2E9-584D-A0CE-2297A5E63D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African American</c:v>
                </c:pt>
                <c:pt idx="1">
                  <c:v>Hispanic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E9-584D-A0CE-2297A5E63D5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2605278596605"/>
          <c:y val="0.8637376700716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Average age 2 +/-2yrs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A95-BC44-A390-80800E6AEC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A95-BC44-A390-80800E6AEC5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A95-BC44-A390-80800E6AEC5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A95-BC44-A390-80800E6AEC5A}"/>
              </c:ext>
            </c:extLst>
          </c:dPt>
          <c:dLbls>
            <c:dLbl>
              <c:idx val="0"/>
              <c:layout>
                <c:manualLayout>
                  <c:x val="-5.55556239063867E-2"/>
                  <c:y val="3.08641975308641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80240405565537"/>
                      <c:h val="0.172372428738407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95-BC44-A390-80800E6AEC5A}"/>
                </c:ext>
              </c:extLst>
            </c:dLbl>
            <c:dLbl>
              <c:idx val="1"/>
              <c:layout>
                <c:manualLayout>
                  <c:x val="-0.17548634063535948"/>
                  <c:y val="-0.176912791923584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95-BC44-A390-80800E6AEC5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A95-BC44-A390-80800E6AEC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&lt;1yr</c:v>
                </c:pt>
                <c:pt idx="1">
                  <c:v>&lt;2yrs</c:v>
                </c:pt>
                <c:pt idx="2">
                  <c:v>Unborn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0.51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95-BC44-A390-80800E6AEC5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referrals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 to May 2019= 5,333 eligible participants</c:v>
                </c:pt>
                <c:pt idx="1">
                  <c:v>March to May 2021= 5353 eligible participants</c:v>
                </c:pt>
                <c:pt idx="2">
                  <c:v>March to May 2022= 5225 eligible participants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1-7C40-846D-61328AAAD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2553408"/>
        <c:axId val="142603824"/>
        <c:axId val="0"/>
      </c:bar3DChart>
      <c:catAx>
        <c:axId val="14255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603824"/>
        <c:crosses val="autoZero"/>
        <c:auto val="1"/>
        <c:lblAlgn val="ctr"/>
        <c:lblOffset val="100"/>
        <c:noMultiLvlLbl val="0"/>
      </c:catAx>
      <c:valAx>
        <c:axId val="14260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55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E8BC18-E96E-5EF4-25E1-BD41D65596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3512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3965C-C1E9-2465-E77F-D1BE962271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3512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2FAE39-666B-1D4C-B23C-DF541D0997BF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FA596FB-F903-7D03-1E27-01CCBD1BC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7E5474C-FBB2-D529-7952-5E8907801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AC11D-418D-7DB0-F303-11372E51F6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3512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B09EC-B5DB-FAC0-32FF-F3249B590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3699F9-2AC0-954A-9387-96B8C293BA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2FC3005D-6694-A1AF-84F5-2F6884793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CD2C2-A366-E8AC-983B-607FFB4D6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2196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0FFD51C-4452-93AC-11F2-DFBBE87AB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0AA26E-53C2-D149-832F-F233F3068E13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9B85B6-883A-3403-BC46-FBC31358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775" y="655638"/>
            <a:ext cx="1284605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9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3042880"/>
            <a:ext cx="29626560" cy="2720342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2941320"/>
            <a:ext cx="296265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5763222"/>
            <a:ext cx="29626560" cy="3863338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C693EB-50F5-20BE-FD43-56D7F827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9C86-A28B-9945-866A-8A98705CB507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461DA7-F3D7-9EDF-974B-3AFCF87F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164127-507F-6408-5B04-3534874E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6141D-3109-D840-BDEA-9D51FCD257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14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7AFE4-DD28-2C14-5FFC-20A1BF4B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EF0D-BE53-0947-B3C5-3BC5FC2DAF6A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9D8A-14FE-BF74-0F1D-BCC88C91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65497-43D4-F8D8-0FF9-97D33719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33E31-1458-2A4D-9A61-BE57160EFC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3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3318453" y="6324600"/>
            <a:ext cx="59990355" cy="13482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0240" y="6324600"/>
            <a:ext cx="179165250" cy="13482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A3B02-C6AA-ABFC-C61F-1D040DD6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A7C3-D248-7949-B887-2BBD6A14CE99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56B87-6016-298A-93D9-3F7BF026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0AD7D-01C0-DB9F-0075-9406E504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4B43-BDB3-FB4B-8559-2F5D9CF72C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541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05AAC-0A23-7C74-90B0-CE124AF5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A535-E4D3-8F48-A4D0-0C7484F08628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F8B98-1CEC-6652-0D7C-3B1CCA02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DD984-3044-B44D-4AA7-CDF9B336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C777D-1140-0E41-A8DD-EB86ACD800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019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81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1153122"/>
            <a:ext cx="41970960" cy="653796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3952225"/>
            <a:ext cx="41970960" cy="7200898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C6166-4719-3AA1-259B-2FC2ABA7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51E3-7775-3648-914D-709CF2D7F15C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D6E4E-2529-AF70-514C-F5E58478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C6B2-CD95-7814-11B7-959CE757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4D36-9D71-C849-A6C3-945918885C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44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0243" y="36865560"/>
            <a:ext cx="119577800" cy="10427970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31000" y="36865560"/>
            <a:ext cx="119577805" cy="10427970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D547B4-EF9D-A605-51D6-4CB80044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AC71-B471-CF49-925B-DC365850CE9C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D40F8-7B9C-7AFB-88D0-F5EDAD47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3FAB07-8834-9EDC-4B06-350E11BA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33253-4506-544F-A72F-1811E10756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553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368542"/>
            <a:ext cx="21817015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" y="10439400"/>
            <a:ext cx="21817015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8" y="7368542"/>
            <a:ext cx="21825585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8" y="10439400"/>
            <a:ext cx="21825585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DBF11F-DCBF-5691-816D-07B6A7FD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379E-AFF9-774B-927C-E89509E5AC7C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C6DC5E-74A4-6878-1776-522CCA66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1D8065-972B-C5BF-AA7B-75952D1A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27C2F-A86F-B64F-972D-E770A800D7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230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5EDF1A-97E0-1DB1-DBD6-9C395B4C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B733-E4E6-C141-8E2C-8455A179B5AD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110B9F-5626-04D8-9224-8EE44CA6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CD7D1C-D632-F03D-A92A-580E4C56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2A65C-7AF3-E341-9D5F-30C506847F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974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DB56CF-0BF9-ADA0-205E-D0542237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3EC0-56FB-CC42-A110-5138DF0F075F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0D8098-0B1E-FDAB-0BFE-B3BFA4AA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E4377B-4C6A-8A10-3385-EB465F5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1A013-6631-D841-9CBF-9F133854F8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3" y="1310640"/>
            <a:ext cx="16244890" cy="557784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3"/>
            <a:ext cx="27603450" cy="28094942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3" y="6888483"/>
            <a:ext cx="16244890" cy="22517102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52180F-BC43-FF7F-6F4E-A5D6827C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DAD3-5D7C-C540-B4E6-F874663C9E7B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B57D50-7785-015B-C772-36680DCE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103F09-449D-9369-B454-5BD75F6D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D7C65-CBCD-2940-8BFF-C0372E606B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606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846F31-F9D3-6B5B-0711-8392A6919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1317625"/>
            <a:ext cx="44440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7A73125-6685-52FC-8AF2-FD120F46E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7680325"/>
            <a:ext cx="444404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8F829-A8E4-6ABB-CE78-BB242104D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8563" y="30510163"/>
            <a:ext cx="11522075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 defTabSz="2351288" eaLnBrk="1" fontAlgn="auto" hangingPunct="1">
              <a:spcBef>
                <a:spcPts val="0"/>
              </a:spcBef>
              <a:spcAft>
                <a:spcPts val="0"/>
              </a:spcAft>
              <a:defRPr sz="6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D328BB-07E1-034A-A7C2-21F77081B167}" type="datetimeFigureOut">
              <a:rPr lang="en-US"/>
              <a:pPr>
                <a:defRPr/>
              </a:pPr>
              <a:t>6/27/22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CE5D8-B63D-19B2-041D-AA8AD6F14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0363" y="30510163"/>
            <a:ext cx="15636875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 defTabSz="2351288" eaLnBrk="1" fontAlgn="auto" hangingPunct="1">
              <a:spcBef>
                <a:spcPts val="0"/>
              </a:spcBef>
              <a:spcAft>
                <a:spcPts val="0"/>
              </a:spcAft>
              <a:defRPr sz="6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FC423-B401-5EF0-DA03-F69E24051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386963" y="30510163"/>
            <a:ext cx="11522075" cy="1752600"/>
          </a:xfrm>
          <a:prstGeom prst="rect">
            <a:avLst/>
          </a:prstGeom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200">
                <a:solidFill>
                  <a:srgbClr val="898989"/>
                </a:solidFill>
              </a:defRPr>
            </a:lvl1pPr>
          </a:lstStyle>
          <a:p>
            <a:fld id="{D0881EE6-F6E4-0B46-BB22-ADF8E41FEF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88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2351088" rtl="0" eaLnBrk="1" fontAlgn="base" hangingPunct="1">
        <a:spcBef>
          <a:spcPct val="0"/>
        </a:spcBef>
        <a:spcAft>
          <a:spcPct val="0"/>
        </a:spcAft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351088" rtl="0" eaLnBrk="1" fontAlgn="base" hangingPunct="1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2pPr>
      <a:lvl3pPr algn="ctr" defTabSz="2351088" rtl="0" eaLnBrk="1" fontAlgn="base" hangingPunct="1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3pPr>
      <a:lvl4pPr algn="ctr" defTabSz="2351088" rtl="0" eaLnBrk="1" fontAlgn="base" hangingPunct="1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4pPr>
      <a:lvl5pPr algn="ctr" defTabSz="2351088" rtl="0" eaLnBrk="1" fontAlgn="base" hangingPunct="1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2351088" rtl="0" eaLnBrk="1" fontAlgn="base" hangingPunct="1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2351088" rtl="0" eaLnBrk="1" fontAlgn="base" hangingPunct="1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2351088" rtl="0" eaLnBrk="1" fontAlgn="base" hangingPunct="1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2351088" rtl="0" eaLnBrk="1" fontAlgn="base" hangingPunct="1">
        <a:spcBef>
          <a:spcPct val="0"/>
        </a:spcBef>
        <a:spcAft>
          <a:spcPct val="0"/>
        </a:spcAft>
        <a:defRPr sz="22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62125" indent="-1762125" algn="l" defTabSz="23510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9525" indent="-1468438" algn="l" defTabSz="23510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6925" indent="-1174750" algn="l" defTabSz="23510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8013" indent="-1174750" algn="l" defTabSz="23510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688" indent="-1174750" algn="l" defTabSz="23510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9F3121-AA9A-7612-83CE-915FCD256F40}"/>
              </a:ext>
            </a:extLst>
          </p:cNvPr>
          <p:cNvSpPr/>
          <p:nvPr/>
        </p:nvSpPr>
        <p:spPr>
          <a:xfrm>
            <a:off x="0" y="124444"/>
            <a:ext cx="49482691" cy="3799321"/>
          </a:xfrm>
          <a:prstGeom prst="rect">
            <a:avLst/>
          </a:prstGeom>
          <a:solidFill>
            <a:srgbClr val="004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4" name="TextBox 11">
            <a:extLst>
              <a:ext uri="{FF2B5EF4-FFF2-40B4-BE49-F238E27FC236}">
                <a16:creationId xmlns:a16="http://schemas.microsoft.com/office/drawing/2014/main" id="{8E6E9D96-4A8B-21AC-9BC3-9CF956AE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5" y="284936"/>
            <a:ext cx="4740775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Standardized Approach to Child Passenger Safety Screening in the Emergency Department</a:t>
            </a:r>
            <a:br>
              <a:rPr lang="en-US" altLang="en-US" sz="8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Heidi Almodovar, DNP, APRN, CPNP-AC/PC, TCRN </a:t>
            </a:r>
          </a:p>
          <a:p>
            <a:pPr algn="ctr" eaLnBrk="1" hangingPunct="1"/>
            <a:r>
              <a:rPr lang="en-US" altLang="en-US" sz="8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Faculty: Christina Cardy, DNP, APRN. AGACNP-BC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E6C7BC-697D-FEC1-ACB9-FD6664A341D9}"/>
              </a:ext>
            </a:extLst>
          </p:cNvPr>
          <p:cNvSpPr/>
          <p:nvPr/>
        </p:nvSpPr>
        <p:spPr>
          <a:xfrm>
            <a:off x="52545" y="28624942"/>
            <a:ext cx="49377600" cy="4219330"/>
          </a:xfrm>
          <a:prstGeom prst="rect">
            <a:avLst/>
          </a:prstGeom>
          <a:solidFill>
            <a:srgbClr val="177A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6" name="Title 4">
            <a:extLst>
              <a:ext uri="{FF2B5EF4-FFF2-40B4-BE49-F238E27FC236}">
                <a16:creationId xmlns:a16="http://schemas.microsoft.com/office/drawing/2014/main" id="{EC67C366-C51A-94CA-1D5B-80137204C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7" y="28982986"/>
            <a:ext cx="36044539" cy="35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258" tIns="235129" rIns="470258" bIns="235129"/>
          <a:lstStyle>
            <a:lvl1pPr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351088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CONCLUSION:</a:t>
            </a:r>
          </a:p>
          <a:p>
            <a:pPr algn="ctr" eaLnBrk="1" hangingPunct="1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standardized approach to child passenger safety screening in the emergency department increased referrals to a pediatric injury prevention coalition and improved education and access to child safety seats.</a:t>
            </a:r>
            <a:endParaRPr lang="en-US" altLang="en-US" sz="54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90B87-E85B-FA4A-7036-B5C6E9008D5D}"/>
              </a:ext>
            </a:extLst>
          </p:cNvPr>
          <p:cNvSpPr txBox="1"/>
          <p:nvPr/>
        </p:nvSpPr>
        <p:spPr>
          <a:xfrm>
            <a:off x="257568" y="12305664"/>
            <a:ext cx="10972800" cy="294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baseline="30000" dirty="0">
              <a:solidFill>
                <a:schemeClr val="bg1"/>
              </a:solidFill>
              <a:highlight>
                <a:srgbClr val="008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MODEL/NURSING THEORY</a:t>
            </a:r>
          </a:p>
          <a:p>
            <a:pPr marL="571500" indent="-571500" defTabSz="235128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Model for Improvement Plan-Do-Study-Act Cycle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235128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Nola Pender’s Health Promotion Model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–Understanding importance of health promotion and preventative healthcare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865F2-7326-6C79-79E5-74203E5F3861}"/>
              </a:ext>
            </a:extLst>
          </p:cNvPr>
          <p:cNvSpPr txBox="1"/>
          <p:nvPr/>
        </p:nvSpPr>
        <p:spPr>
          <a:xfrm>
            <a:off x="33922269" y="14434354"/>
            <a:ext cx="15139582" cy="1517338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marL="685800" indent="-6858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found a standardized approach to CPS screening in this ED increased referral to PIPC and increased distribution of CSS</a:t>
            </a:r>
          </a:p>
          <a:p>
            <a:pPr marL="685800" indent="-6858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Development of CPS bundle is effective and easy to implement</a:t>
            </a:r>
          </a:p>
          <a:p>
            <a:pPr marL="685800" indent="-6858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 for reinforcement of significance of problem</a:t>
            </a:r>
          </a:p>
          <a:p>
            <a:pPr marL="685800" indent="-6858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Low CPS screening compliance-provider dependents</a:t>
            </a:r>
          </a:p>
          <a:p>
            <a:pPr marL="685800" indent="-6858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Potential to positively impact social determinants of health and health inequities</a:t>
            </a:r>
          </a:p>
          <a:p>
            <a:pPr marL="685800" indent="-6858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Limitations: data collection method, resources, Covid/QI burnout, Resident physician rotating schedules and resistance</a:t>
            </a:r>
          </a:p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bg1"/>
              </a:solidFill>
              <a:highlight>
                <a:srgbClr val="008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FOR ADVANCE PRACTICE NURSING</a:t>
            </a:r>
          </a:p>
          <a:p>
            <a:pPr marL="457200" indent="-4572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Implementation of the CPS bundle successfully addressed a need in the community and had a positive impact on population health</a:t>
            </a:r>
          </a:p>
          <a:p>
            <a:pPr marL="457200" indent="-4572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project addressed social determinants of health and health inequities by increasing access to a life-saving resource and has the potential to prevent death and injury in the vulnerable pediatric population. </a:t>
            </a:r>
          </a:p>
          <a:p>
            <a:pPr marL="457200" indent="-4572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CPS bundle incorporated informatics and health care technology</a:t>
            </a:r>
          </a:p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bg1"/>
              </a:solidFill>
              <a:highlight>
                <a:srgbClr val="008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  <a:p>
            <a:pPr marL="457200" indent="-4572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QI attending physician champion</a:t>
            </a:r>
          </a:p>
          <a:p>
            <a:pPr marL="457200" indent="-4572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Badge buddy</a:t>
            </a:r>
          </a:p>
          <a:p>
            <a:pPr marL="457200" indent="-4572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Uploaded to “The Hub”</a:t>
            </a:r>
          </a:p>
          <a:p>
            <a:pPr marL="457200" indent="-4572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3-minute CPS in-service video </a:t>
            </a:r>
          </a:p>
          <a:p>
            <a:pPr marL="457200" indent="-457200" defTabSz="23512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DNP project garnered attention from hospital leadership-plan to disseminate throughout health organization-to be championed by nursing</a:t>
            </a:r>
          </a:p>
          <a:p>
            <a:pPr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USouthFlorida-darkbg-1c-white-h.png">
            <a:extLst>
              <a:ext uri="{FF2B5EF4-FFF2-40B4-BE49-F238E27FC236}">
                <a16:creationId xmlns:a16="http://schemas.microsoft.com/office/drawing/2014/main" id="{76A7EDDD-1DE0-A37F-BA62-2B7AC880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914" y="29305765"/>
            <a:ext cx="8275428" cy="220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351A40-2F94-DC75-A8E8-5910FE75CA55}"/>
              </a:ext>
            </a:extLst>
          </p:cNvPr>
          <p:cNvSpPr txBox="1"/>
          <p:nvPr/>
        </p:nvSpPr>
        <p:spPr>
          <a:xfrm>
            <a:off x="21497331" y="4161215"/>
            <a:ext cx="8593137" cy="695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23512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100DA6-E9F8-0CEF-9126-A468DF217E7B}"/>
              </a:ext>
            </a:extLst>
          </p:cNvPr>
          <p:cNvSpPr txBox="1"/>
          <p:nvPr/>
        </p:nvSpPr>
        <p:spPr>
          <a:xfrm>
            <a:off x="201073" y="4150660"/>
            <a:ext cx="10972800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Motor vehicle collisions (MVCs) are a leading cause of death and injury in children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 children ages 5-24 years die from MVCs &gt;any other cause; 2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cause of death in children 0-4 years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53% of underserved children in catchment area unrestrained or improperly restrained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62A74-ED60-BD66-5C00-07DB80CE5B3A}"/>
              </a:ext>
            </a:extLst>
          </p:cNvPr>
          <p:cNvSpPr txBox="1"/>
          <p:nvPr/>
        </p:nvSpPr>
        <p:spPr>
          <a:xfrm>
            <a:off x="259409" y="7353949"/>
            <a:ext cx="10972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highlight>
                <a:srgbClr val="008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PURPOSE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Standardize child passenger safety (CPS) screening in Emergency Department (ED)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Aim: increase referrals to the pediatric injury prevention coalition (PIPC)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the pediatric population &lt;12 years and &lt;4’9” presenting to an urban pediatric ED, will implementation of a CPS bundle increase referrals to a PIPC over a three-month period? 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3775CB-1656-F94D-479A-298091DECA71}"/>
              </a:ext>
            </a:extLst>
          </p:cNvPr>
          <p:cNvSpPr txBox="1"/>
          <p:nvPr/>
        </p:nvSpPr>
        <p:spPr>
          <a:xfrm>
            <a:off x="9562554" y="4150660"/>
            <a:ext cx="10889674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3512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INTERVENTION/DATA COLLECTION</a:t>
            </a:r>
          </a:p>
          <a:p>
            <a:pPr defTabSz="23512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highlight>
                <a:srgbClr val="008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90" name="Text Box 79">
            <a:extLst>
              <a:ext uri="{FF2B5EF4-FFF2-40B4-BE49-F238E27FC236}">
                <a16:creationId xmlns:a16="http://schemas.microsoft.com/office/drawing/2014/main" id="{05A1C6DE-0B30-BCBE-432B-14CAE342100C}"/>
              </a:ext>
            </a:extLst>
          </p:cNvPr>
          <p:cNvSpPr txBox="1"/>
          <p:nvPr/>
        </p:nvSpPr>
        <p:spPr>
          <a:xfrm>
            <a:off x="34369823" y="12771620"/>
            <a:ext cx="14244473" cy="150951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(1, N=199) = 226.7936, p= &lt;.00001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(1, N=199) = 150.1504, p= &lt;.0000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49044A-7C86-5F27-DB68-57E5E4DF63FC}"/>
              </a:ext>
            </a:extLst>
          </p:cNvPr>
          <p:cNvSpPr txBox="1"/>
          <p:nvPr/>
        </p:nvSpPr>
        <p:spPr>
          <a:xfrm>
            <a:off x="11882091" y="5292883"/>
            <a:ext cx="7315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Fall 2021</a:t>
            </a:r>
            <a:endParaRPr lang="en-US" sz="32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Needs assessment, review of literature, SWOT analysis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Stakeholder engagement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IT/Marketing engagement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Cost-benefit analysis	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IRB Approval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07672-A165-1960-20E2-0D993F3179A0}"/>
              </a:ext>
            </a:extLst>
          </p:cNvPr>
          <p:cNvSpPr txBox="1"/>
          <p:nvPr/>
        </p:nvSpPr>
        <p:spPr>
          <a:xfrm>
            <a:off x="11848694" y="9317892"/>
            <a:ext cx="7315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 January 2022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CPS bundle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Print, laminate, screening materials</a:t>
            </a:r>
            <a:endParaRPr lang="en-US" sz="3200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CPS curriculum delivery to residents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Resident physician post-test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5” in-servicing of ED attendings/RNs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Resident screen families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QA chart review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PIPC check for referrals, contact families, in-service, schedule to meet with families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C96694-48E9-9D4C-76D7-464D1B7D6BF6}"/>
              </a:ext>
            </a:extLst>
          </p:cNvPr>
          <p:cNvSpPr txBox="1"/>
          <p:nvPr/>
        </p:nvSpPr>
        <p:spPr>
          <a:xfrm>
            <a:off x="11938508" y="15514290"/>
            <a:ext cx="7315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 March to May 2022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Document # of referrals/ # of children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Chart review-screening compliance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Calculate % of families established contact with PIPC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Track source of referral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Track seat type distributed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Document demographic info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Analyze resident post-CPS curriculum scores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8FC041-FA3A-D0DC-5954-E6148EB00D26}"/>
              </a:ext>
            </a:extLst>
          </p:cNvPr>
          <p:cNvSpPr txBox="1"/>
          <p:nvPr/>
        </p:nvSpPr>
        <p:spPr>
          <a:xfrm>
            <a:off x="11938508" y="21670021"/>
            <a:ext cx="7315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 March 2022-ongoing</a:t>
            </a:r>
            <a:endParaRPr lang="en-US" sz="3200" b="1" u="sng" dirty="0">
              <a:solidFill>
                <a:srgbClr val="FF2F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Weekly QA/QI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Resident re-orientation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Upload screening tool to “The Hub”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Spanish/ Creole translation: d/c teaching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Leadership engagement to take project system wide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Badge buddy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3-minute CPS screening in-service video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A99D60-B64F-33A3-788C-4C46389FD0D3}"/>
              </a:ext>
            </a:extLst>
          </p:cNvPr>
          <p:cNvSpPr txBox="1"/>
          <p:nvPr/>
        </p:nvSpPr>
        <p:spPr>
          <a:xfrm>
            <a:off x="268308" y="15038055"/>
            <a:ext cx="109728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children &lt;12 years, &lt;4’9”, seeking care in ED March-May 2022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Design: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Pre-post design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Setting: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Nonprofit, academic, tertiary center, 15-bed pediatric ED, large urban area,</a:t>
            </a:r>
          </a:p>
          <a:p>
            <a:pPr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5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454451-E2B7-B591-8EE3-16233F4C75D1}"/>
              </a:ext>
            </a:extLst>
          </p:cNvPr>
          <p:cNvSpPr txBox="1"/>
          <p:nvPr/>
        </p:nvSpPr>
        <p:spPr>
          <a:xfrm>
            <a:off x="268308" y="18247159"/>
            <a:ext cx="10972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INSTRUMENTS/TOOLS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CDC best practice guidelines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3200" dirty="0"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3200" dirty="0"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450F9-56BA-161A-2A9B-D6DE3AFAB089}"/>
              </a:ext>
            </a:extLst>
          </p:cNvPr>
          <p:cNvSpPr/>
          <p:nvPr/>
        </p:nvSpPr>
        <p:spPr>
          <a:xfrm>
            <a:off x="19093693" y="5029001"/>
            <a:ext cx="13716000" cy="2126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5,225 eligible participants March-May 2022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&lt;12yo, &lt;4’9”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980C5-ECC0-A10C-ACA0-B9F8ED82B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849036" y="7283881"/>
            <a:ext cx="250292" cy="652069"/>
          </a:xfrm>
          <a:prstGeom prst="rect">
            <a:avLst/>
          </a:prstGeom>
        </p:spPr>
      </p:pic>
      <p:sp>
        <p:nvSpPr>
          <p:cNvPr id="35" name="Bevel 34">
            <a:extLst>
              <a:ext uri="{FF2B5EF4-FFF2-40B4-BE49-F238E27FC236}">
                <a16:creationId xmlns:a16="http://schemas.microsoft.com/office/drawing/2014/main" id="{67F21A6F-36E6-D909-72E6-68B91B1465FB}"/>
              </a:ext>
            </a:extLst>
          </p:cNvPr>
          <p:cNvSpPr/>
          <p:nvPr/>
        </p:nvSpPr>
        <p:spPr>
          <a:xfrm>
            <a:off x="20124532" y="7825598"/>
            <a:ext cx="11887200" cy="1824315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 (3.8%)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Families referred representing 230 children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3D1454-9232-7C6A-FBC8-60B709A0E169}"/>
              </a:ext>
            </a:extLst>
          </p:cNvPr>
          <p:cNvSpPr/>
          <p:nvPr/>
        </p:nvSpPr>
        <p:spPr>
          <a:xfrm>
            <a:off x="22703850" y="10539768"/>
            <a:ext cx="6606753" cy="916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Sources of referral</a:t>
            </a: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FF531EC0-9996-0AD8-8EB9-EF7CC4F7F7E7}"/>
              </a:ext>
            </a:extLst>
          </p:cNvPr>
          <p:cNvSpPr/>
          <p:nvPr/>
        </p:nvSpPr>
        <p:spPr>
          <a:xfrm>
            <a:off x="25909943" y="9711611"/>
            <a:ext cx="263942" cy="815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512B4DD-98C5-92FC-51DA-8ACEDCF8C25E}"/>
              </a:ext>
            </a:extLst>
          </p:cNvPr>
          <p:cNvSpPr/>
          <p:nvPr/>
        </p:nvSpPr>
        <p:spPr>
          <a:xfrm>
            <a:off x="22720993" y="11491214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 77%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6A85426-922C-EE61-7BA1-1AC6F82C81A4}"/>
              </a:ext>
            </a:extLst>
          </p:cNvPr>
          <p:cNvSpPr/>
          <p:nvPr/>
        </p:nvSpPr>
        <p:spPr>
          <a:xfrm>
            <a:off x="27619306" y="11550418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Other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23%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28FC6050-616F-2A4B-7922-BE6952D3C3F0}"/>
              </a:ext>
            </a:extLst>
          </p:cNvPr>
          <p:cNvSpPr/>
          <p:nvPr/>
        </p:nvSpPr>
        <p:spPr>
          <a:xfrm flipH="1">
            <a:off x="25951692" y="11768014"/>
            <a:ext cx="181651" cy="15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6" name="Bevel 55">
            <a:extLst>
              <a:ext uri="{FF2B5EF4-FFF2-40B4-BE49-F238E27FC236}">
                <a16:creationId xmlns:a16="http://schemas.microsoft.com/office/drawing/2014/main" id="{A790CCBA-7C70-4278-A69B-B0CFDDF72FF4}"/>
              </a:ext>
            </a:extLst>
          </p:cNvPr>
          <p:cNvSpPr/>
          <p:nvPr/>
        </p:nvSpPr>
        <p:spPr>
          <a:xfrm>
            <a:off x="20348708" y="13496487"/>
            <a:ext cx="11887200" cy="201168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199 referred families,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82 (41%) connected with PIPC representing 110 children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D018E46-535B-E16B-9EE8-61C3D2495614}"/>
              </a:ext>
            </a:extLst>
          </p:cNvPr>
          <p:cNvSpPr/>
          <p:nvPr/>
        </p:nvSpPr>
        <p:spPr>
          <a:xfrm>
            <a:off x="21125178" y="17812828"/>
            <a:ext cx="2560320" cy="256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answer/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message left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17%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7CE1D3E-9F3C-3BCF-CF52-23AD762FF972}"/>
              </a:ext>
            </a:extLst>
          </p:cNvPr>
          <p:cNvSpPr/>
          <p:nvPr/>
        </p:nvSpPr>
        <p:spPr>
          <a:xfrm>
            <a:off x="23861459" y="17845553"/>
            <a:ext cx="2560320" cy="256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show for screening 19%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4EC2F82-C26D-3C6C-DA8D-A930A0FBF1E6}"/>
              </a:ext>
            </a:extLst>
          </p:cNvPr>
          <p:cNvSpPr/>
          <p:nvPr/>
        </p:nvSpPr>
        <p:spPr>
          <a:xfrm>
            <a:off x="26542820" y="17880330"/>
            <a:ext cx="2560320" cy="256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Wrong #  14%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79961E1-D1B6-BF47-81FF-BE7FC516C488}"/>
              </a:ext>
            </a:extLst>
          </p:cNvPr>
          <p:cNvSpPr/>
          <p:nvPr/>
        </p:nvSpPr>
        <p:spPr>
          <a:xfrm>
            <a:off x="29173507" y="17889817"/>
            <a:ext cx="2560320" cy="256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Elected for self-directed behavior change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9%</a:t>
            </a:r>
          </a:p>
        </p:txBody>
      </p:sp>
      <p:sp>
        <p:nvSpPr>
          <p:cNvPr id="62" name="Curved Right Arrow 61">
            <a:extLst>
              <a:ext uri="{FF2B5EF4-FFF2-40B4-BE49-F238E27FC236}">
                <a16:creationId xmlns:a16="http://schemas.microsoft.com/office/drawing/2014/main" id="{54E8E2AF-B4A2-00BA-49EC-253A6729F557}"/>
              </a:ext>
            </a:extLst>
          </p:cNvPr>
          <p:cNvSpPr/>
          <p:nvPr/>
        </p:nvSpPr>
        <p:spPr>
          <a:xfrm>
            <a:off x="20333138" y="17105782"/>
            <a:ext cx="731520" cy="118872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Left Arrow 62">
            <a:extLst>
              <a:ext uri="{FF2B5EF4-FFF2-40B4-BE49-F238E27FC236}">
                <a16:creationId xmlns:a16="http://schemas.microsoft.com/office/drawing/2014/main" id="{1803AFA3-8712-A17A-066C-447F519EAC9A}"/>
              </a:ext>
            </a:extLst>
          </p:cNvPr>
          <p:cNvSpPr/>
          <p:nvPr/>
        </p:nvSpPr>
        <p:spPr>
          <a:xfrm>
            <a:off x="31504388" y="17107052"/>
            <a:ext cx="731520" cy="118872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Bevel 64">
            <a:extLst>
              <a:ext uri="{FF2B5EF4-FFF2-40B4-BE49-F238E27FC236}">
                <a16:creationId xmlns:a16="http://schemas.microsoft.com/office/drawing/2014/main" id="{9B2B113D-80D5-EC20-89B1-CA879B540C9D}"/>
              </a:ext>
            </a:extLst>
          </p:cNvPr>
          <p:cNvSpPr/>
          <p:nvPr/>
        </p:nvSpPr>
        <p:spPr>
          <a:xfrm>
            <a:off x="20796735" y="22214304"/>
            <a:ext cx="2651760" cy="2286000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Car seat</a:t>
            </a:r>
          </a:p>
          <a:p>
            <a:pPr algn="ctr"/>
            <a:r>
              <a:rPr lang="en-US" sz="3200" b="1" dirty="0"/>
              <a:t>94=85%</a:t>
            </a:r>
          </a:p>
        </p:txBody>
      </p:sp>
      <p:sp>
        <p:nvSpPr>
          <p:cNvPr id="75" name="Bevel 74">
            <a:extLst>
              <a:ext uri="{FF2B5EF4-FFF2-40B4-BE49-F238E27FC236}">
                <a16:creationId xmlns:a16="http://schemas.microsoft.com/office/drawing/2014/main" id="{4C93BBCA-5400-AFD9-23D5-0BF1CE1DC2B0}"/>
              </a:ext>
            </a:extLst>
          </p:cNvPr>
          <p:cNvSpPr/>
          <p:nvPr/>
        </p:nvSpPr>
        <p:spPr>
          <a:xfrm>
            <a:off x="23661668" y="22232723"/>
            <a:ext cx="2651760" cy="2286000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Booster seat</a:t>
            </a:r>
          </a:p>
          <a:p>
            <a:pPr algn="ctr"/>
            <a:r>
              <a:rPr lang="en-US" sz="3200" b="1" dirty="0"/>
              <a:t>9=8%</a:t>
            </a:r>
          </a:p>
        </p:txBody>
      </p:sp>
      <p:sp>
        <p:nvSpPr>
          <p:cNvPr id="76" name="Bevel 75">
            <a:extLst>
              <a:ext uri="{FF2B5EF4-FFF2-40B4-BE49-F238E27FC236}">
                <a16:creationId xmlns:a16="http://schemas.microsoft.com/office/drawing/2014/main" id="{AF39AE42-5F2D-FD25-0CC6-D2EEFED1B18F}"/>
              </a:ext>
            </a:extLst>
          </p:cNvPr>
          <p:cNvSpPr/>
          <p:nvPr/>
        </p:nvSpPr>
        <p:spPr>
          <a:xfrm>
            <a:off x="26698707" y="22232723"/>
            <a:ext cx="2651760" cy="2286000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Seat check</a:t>
            </a:r>
          </a:p>
          <a:p>
            <a:pPr algn="ctr"/>
            <a:r>
              <a:rPr lang="en-US" sz="3200" b="1" dirty="0"/>
              <a:t>2=2%</a:t>
            </a:r>
          </a:p>
        </p:txBody>
      </p:sp>
      <p:sp>
        <p:nvSpPr>
          <p:cNvPr id="77" name="Bevel 76">
            <a:extLst>
              <a:ext uri="{FF2B5EF4-FFF2-40B4-BE49-F238E27FC236}">
                <a16:creationId xmlns:a16="http://schemas.microsoft.com/office/drawing/2014/main" id="{A6EFCF51-1AE8-9765-6D97-3B20CAB33AF5}"/>
              </a:ext>
            </a:extLst>
          </p:cNvPr>
          <p:cNvSpPr/>
          <p:nvPr/>
        </p:nvSpPr>
        <p:spPr>
          <a:xfrm>
            <a:off x="29630424" y="22232723"/>
            <a:ext cx="2656824" cy="2286000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Not yet distributed</a:t>
            </a:r>
          </a:p>
          <a:p>
            <a:pPr algn="ctr"/>
            <a:r>
              <a:rPr lang="en-US" sz="3200" b="1" dirty="0"/>
              <a:t>5=5%</a:t>
            </a:r>
          </a:p>
        </p:txBody>
      </p:sp>
      <p:sp>
        <p:nvSpPr>
          <p:cNvPr id="61" name="Curved Right Arrow 60">
            <a:extLst>
              <a:ext uri="{FF2B5EF4-FFF2-40B4-BE49-F238E27FC236}">
                <a16:creationId xmlns:a16="http://schemas.microsoft.com/office/drawing/2014/main" id="{98434F67-56E1-BB50-D6FF-4094C02540B7}"/>
              </a:ext>
            </a:extLst>
          </p:cNvPr>
          <p:cNvSpPr/>
          <p:nvPr/>
        </p:nvSpPr>
        <p:spPr>
          <a:xfrm>
            <a:off x="21715227" y="11101858"/>
            <a:ext cx="731520" cy="121615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Curved Left Arrow 63">
            <a:extLst>
              <a:ext uri="{FF2B5EF4-FFF2-40B4-BE49-F238E27FC236}">
                <a16:creationId xmlns:a16="http://schemas.microsoft.com/office/drawing/2014/main" id="{680C6C41-B907-16EC-3BCA-F58BB401A625}"/>
              </a:ext>
            </a:extLst>
          </p:cNvPr>
          <p:cNvSpPr/>
          <p:nvPr/>
        </p:nvSpPr>
        <p:spPr>
          <a:xfrm>
            <a:off x="29779638" y="10976462"/>
            <a:ext cx="731520" cy="121615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DCFE825-B90E-C2D3-F774-B4B814716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40" y="20201775"/>
            <a:ext cx="11783777" cy="7629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E258F-832C-988E-C0E9-1EB9E12766F6}"/>
              </a:ext>
            </a:extLst>
          </p:cNvPr>
          <p:cNvSpPr txBox="1"/>
          <p:nvPr/>
        </p:nvSpPr>
        <p:spPr>
          <a:xfrm flipH="1">
            <a:off x="36586865" y="29013763"/>
            <a:ext cx="3351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9E8FB0AF-54E7-11E0-FC23-616739FD6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7643" y="29786761"/>
            <a:ext cx="2330432" cy="26892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4C09E5-CF28-A345-69DD-DA9E9E8B117E}"/>
              </a:ext>
            </a:extLst>
          </p:cNvPr>
          <p:cNvSpPr/>
          <p:nvPr/>
        </p:nvSpPr>
        <p:spPr>
          <a:xfrm>
            <a:off x="21429830" y="16496474"/>
            <a:ext cx="9622500" cy="1221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child safety seats distributed to 59% of the other referred families because: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Bevel 52">
            <a:extLst>
              <a:ext uri="{FF2B5EF4-FFF2-40B4-BE49-F238E27FC236}">
                <a16:creationId xmlns:a16="http://schemas.microsoft.com/office/drawing/2014/main" id="{E773BF74-59EB-9BF1-8A7D-3DF0D82A3AA1}"/>
              </a:ext>
            </a:extLst>
          </p:cNvPr>
          <p:cNvSpPr/>
          <p:nvPr/>
        </p:nvSpPr>
        <p:spPr>
          <a:xfrm>
            <a:off x="20599220" y="20679229"/>
            <a:ext cx="11887200" cy="1221157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Child safety seats distributed to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110 children</a:t>
            </a:r>
          </a:p>
        </p:txBody>
      </p:sp>
      <p:sp>
        <p:nvSpPr>
          <p:cNvPr id="54" name="Curved Left Arrow 53">
            <a:extLst>
              <a:ext uri="{FF2B5EF4-FFF2-40B4-BE49-F238E27FC236}">
                <a16:creationId xmlns:a16="http://schemas.microsoft.com/office/drawing/2014/main" id="{FB71CD44-1A7A-F9FE-E19C-146565705CAB}"/>
              </a:ext>
            </a:extLst>
          </p:cNvPr>
          <p:cNvSpPr/>
          <p:nvPr/>
        </p:nvSpPr>
        <p:spPr>
          <a:xfrm>
            <a:off x="33062510" y="22893310"/>
            <a:ext cx="731520" cy="118872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urved Right Arrow 65">
            <a:extLst>
              <a:ext uri="{FF2B5EF4-FFF2-40B4-BE49-F238E27FC236}">
                <a16:creationId xmlns:a16="http://schemas.microsoft.com/office/drawing/2014/main" id="{D59C5B1F-BE27-429C-7EFA-41886436A8BC}"/>
              </a:ext>
            </a:extLst>
          </p:cNvPr>
          <p:cNvSpPr/>
          <p:nvPr/>
        </p:nvSpPr>
        <p:spPr>
          <a:xfrm>
            <a:off x="19551718" y="22941726"/>
            <a:ext cx="731520" cy="118872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949C2F23-9CFB-07DB-5B16-1181ACB71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144721"/>
              </p:ext>
            </p:extLst>
          </p:nvPr>
        </p:nvGraphicFramePr>
        <p:xfrm>
          <a:off x="19163894" y="24522626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77302CF3-3B90-E361-E7E2-12EA72201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349715"/>
              </p:ext>
            </p:extLst>
          </p:nvPr>
        </p:nvGraphicFramePr>
        <p:xfrm>
          <a:off x="26292308" y="24491687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7" name="Picture 66">
            <a:extLst>
              <a:ext uri="{FF2B5EF4-FFF2-40B4-BE49-F238E27FC236}">
                <a16:creationId xmlns:a16="http://schemas.microsoft.com/office/drawing/2014/main" id="{FB45E8BF-E2DD-2B7C-D799-7972239C4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6041914" y="15539107"/>
            <a:ext cx="343342" cy="894486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D6D4DEF-8173-4C06-C336-AB7220AB8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922651"/>
              </p:ext>
            </p:extLst>
          </p:nvPr>
        </p:nvGraphicFramePr>
        <p:xfrm>
          <a:off x="33254499" y="4558957"/>
          <a:ext cx="15863691" cy="806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B9E3790-4D14-DCFE-FCC0-22AC931DF120}"/>
              </a:ext>
            </a:extLst>
          </p:cNvPr>
          <p:cNvSpPr txBox="1"/>
          <p:nvPr/>
        </p:nvSpPr>
        <p:spPr>
          <a:xfrm rot="16200000" flipH="1">
            <a:off x="31007256" y="8084231"/>
            <a:ext cx="435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#of referrals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F DNP Final Poster" id="{569F1B15-EF81-534D-A027-F95BC48D6F0A}" vid="{C0091BB9-B731-4D41-A4A6-8C836F3DB5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1852</TotalTime>
  <Words>753</Words>
  <Application>Microsoft Macintosh PowerPoint</Application>
  <PresentationFormat>Custom</PresentationFormat>
  <Paragraphs>122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Heidi Almodovar</dc:creator>
  <cp:keywords/>
  <dc:description/>
  <cp:lastModifiedBy>Heidi Almodovar</cp:lastModifiedBy>
  <cp:revision>46</cp:revision>
  <cp:lastPrinted>2019-10-07T14:25:54Z</cp:lastPrinted>
  <dcterms:created xsi:type="dcterms:W3CDTF">2022-06-18T21:44:31Z</dcterms:created>
  <dcterms:modified xsi:type="dcterms:W3CDTF">2022-06-27T15:57:51Z</dcterms:modified>
  <cp:category/>
</cp:coreProperties>
</file>