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0B5E2-803B-D446-9BCE-6195BE7709E5}" v="4" dt="2022-06-30T23:22:40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83385" autoAdjust="0"/>
  </p:normalViewPr>
  <p:slideViewPr>
    <p:cSldViewPr snapToGrid="0" snapToObjects="1">
      <p:cViewPr>
        <p:scale>
          <a:sx n="30" d="100"/>
          <a:sy n="30" d="100"/>
        </p:scale>
        <p:origin x="-8" y="152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sfedu-my.sharepoint.com/personal/batess_usf_edu/Documents/pre%20retropective%20chart%20review%20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sfedu-my.sharepoint.com/personal/batess_usf_edu/Documents/pre%20retropective%20chart%20review%20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PHQ-9</a:t>
            </a:r>
            <a:r>
              <a:rPr lang="en-US" sz="3600" baseline="0">
                <a:latin typeface="Arial" panose="020B0604020202020204" pitchFamily="34" charset="0"/>
                <a:cs typeface="Arial" panose="020B0604020202020204" pitchFamily="34" charset="0"/>
              </a:rPr>
              <a:t> Adminstered </a:t>
            </a:r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7408925318761382"/>
          <c:y val="4.64468183929400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pre intervention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Sheet2!$B$8:$C$8</c:f>
              <c:strCache>
                <c:ptCount val="2"/>
                <c:pt idx="0">
                  <c:v>34-36 wks</c:v>
                </c:pt>
                <c:pt idx="1">
                  <c:v>6 weeks pp</c:v>
                </c:pt>
              </c:strCache>
            </c:strRef>
          </c:cat>
          <c:val>
            <c:numRef>
              <c:f>Sheet2!$B$9:$C$9</c:f>
              <c:numCache>
                <c:formatCode>General</c:formatCode>
                <c:ptCount val="2"/>
                <c:pt idx="0">
                  <c:v>0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B-254D-A064-29CFB2494035}"/>
            </c:ext>
          </c:extLst>
        </c:ser>
        <c:ser>
          <c:idx val="1"/>
          <c:order val="1"/>
          <c:tx>
            <c:strRef>
              <c:f>Sheet2!$A$10</c:f>
              <c:strCache>
                <c:ptCount val="1"/>
                <c:pt idx="0">
                  <c:v>post intervention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Sheet2!$B$8:$C$8</c:f>
              <c:strCache>
                <c:ptCount val="2"/>
                <c:pt idx="0">
                  <c:v>34-36 wks</c:v>
                </c:pt>
                <c:pt idx="1">
                  <c:v>6 weeks pp</c:v>
                </c:pt>
              </c:strCache>
            </c:strRef>
          </c:cat>
          <c:val>
            <c:numRef>
              <c:f>Sheet2!$B$10:$C$10</c:f>
              <c:numCache>
                <c:formatCode>General</c:formatCode>
                <c:ptCount val="2"/>
                <c:pt idx="0">
                  <c:v>77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B-254D-A064-29CFB2494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5344287"/>
        <c:axId val="395345967"/>
      </c:barChart>
      <c:catAx>
        <c:axId val="395344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45967"/>
        <c:crosses val="autoZero"/>
        <c:auto val="1"/>
        <c:lblAlgn val="ctr"/>
        <c:lblOffset val="100"/>
        <c:noMultiLvlLbl val="0"/>
      </c:catAx>
      <c:valAx>
        <c:axId val="395345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44287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en-US" sz="3600" baseline="0" dirty="0"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Referrals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pre intervention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Sheet2!$B$4:$C$4</c:f>
              <c:strCache>
                <c:ptCount val="2"/>
                <c:pt idx="0">
                  <c:v>34-36 wks </c:v>
                </c:pt>
                <c:pt idx="1">
                  <c:v>6 wks pp</c:v>
                </c:pt>
              </c:strCache>
            </c:strRef>
          </c:cat>
          <c:val>
            <c:numRef>
              <c:f>Sheet2!$B$5:$C$5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2-3140-8871-D520587DED8A}"/>
            </c:ext>
          </c:extLst>
        </c:ser>
        <c:ser>
          <c:idx val="1"/>
          <c:order val="1"/>
          <c:tx>
            <c:v>post intervention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Sheet2!$B$4:$C$4</c:f>
              <c:strCache>
                <c:ptCount val="2"/>
                <c:pt idx="0">
                  <c:v>34-36 wks </c:v>
                </c:pt>
                <c:pt idx="1">
                  <c:v>6 wks pp</c:v>
                </c:pt>
              </c:strCache>
            </c:strRef>
          </c:cat>
          <c:val>
            <c:numRef>
              <c:f>Sheet2!$B$6:$C$6</c:f>
              <c:numCache>
                <c:formatCode>General</c:formatCode>
                <c:ptCount val="2"/>
                <c:pt idx="0">
                  <c:v>34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2-3140-8871-D520587DE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402597935"/>
        <c:axId val="1268729519"/>
      </c:barChart>
      <c:catAx>
        <c:axId val="402597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/>
                  <a:t>Referrals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729519"/>
        <c:crosses val="autoZero"/>
        <c:auto val="1"/>
        <c:lblAlgn val="ctr"/>
        <c:lblOffset val="100"/>
        <c:noMultiLvlLbl val="0"/>
      </c:catAx>
      <c:valAx>
        <c:axId val="126872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597935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51FB38-6781-9583-F4AB-151D4F994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041D6-734B-F592-A338-A9515D50B6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B0BE91-437A-5941-9943-92DDF7CD7F0A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8807A5-842D-C03C-7D14-3256CBB2E4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8BCED7-E978-AAB0-F126-44D8AEA12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488CA-CA24-67B4-4651-85BCC486C1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BA5C7-7E57-2BF5-B7E8-4BA4B0B02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355C38-E943-CD4E-9D57-351046BB6C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29176A9A-4A24-A96D-4331-DE8F29323A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49B658-941A-B5A2-02F1-674E5EA9A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5A5CFF2-4AF0-4C32-5F59-22F84A1CA0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F212C3-5E8C-8F47-A706-E4A58670866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9D8101-BD6B-A33A-9105-AE1F912146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74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F2341B-8349-B1E8-68B2-2F380F32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8802-7C0A-8C4A-A179-1235B2332743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3E506C-A13E-37FE-BBD2-769AB83A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E07C7B-3083-579D-3ABD-293ECE68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78E3D-EACA-C043-8B07-417287D06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7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4385-390C-7252-49BC-9932D326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F134-6FE2-FE4D-B36E-AD30E8D5F40C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CC5C0-52D9-3C95-86BC-88999746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C5D9F-C4AA-D2AF-89FF-88BB85B7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C441-415C-F746-AD61-27C1267D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557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28B2D-1ACF-BB12-2288-5E20B158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28B7-4958-7040-B720-C58CAB73A033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21093-9D0A-C687-19AC-E7C8AB608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A3DF8-C2C0-C453-0247-CE1B570A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84E9-D7E1-B742-A624-DDF92B9B3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40DD-965F-07EF-E620-00F5943D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608A-3EEC-C742-8C26-8337424537A8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D6C2-ECCE-0CDE-FABF-B2724B35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319C8-4609-AD9E-5D61-4E1AB05A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69EFF-069E-E848-856C-E9D2E576E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6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1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7571-444C-E511-D1B9-5902DCF1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22E9-D0CB-8247-A269-30658EA0EE0F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A37F1-C0AE-4468-7A61-F3D746D9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5A08D-2159-002E-7B43-2A6B9585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AF513-FF51-474F-AF01-B3711AEEF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8E029-D113-6F5B-E131-70BF70CD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BE8A-C775-6440-B136-5D9153634234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E2D990-1102-F94F-8C6B-792BD5C4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C29A49-B355-C275-27F6-9DCF0AAA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03D2-94BB-1F42-B3DF-8001908A2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9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D649BB-B049-2583-2EF6-1AE38A7C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885-5928-E745-9D4C-6DA7E0770867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8308DB-30EF-69C4-1E77-29B316C3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C27F8F-2EA4-53A5-24ED-A2735437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002F-D01B-5F41-B273-AF308C64A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61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CADF4C-925F-5A97-FE4F-4817322C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444F3-DC24-AF4B-8FEF-8BD9ABF37987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D5A398-5CB8-38EE-91A8-CE5BCA79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7C5FECF-94B8-2D40-39FF-D3BC7E67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69CE-F5EF-E34A-8B05-BC94950F9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6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E64C99-E2A3-A2CA-DDE3-EF2407F6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EE9AC-EBCF-D141-9710-61AE5E793060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623C3D-45FA-319C-D3DB-1273DF59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00ED00-636D-DDB3-BF85-7DAD6019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275ED-B827-0340-B6AC-C6B8A7655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9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1710A5-AF55-7FE8-5361-AF4D8458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1CC4-1E62-5341-9D86-4B0F726B4EC9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9DEF16-DD1D-80EC-2B97-6B813305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88218-D6E6-8F65-A79D-85DFD74E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EAF2F-9DAE-3F43-AAF1-4B398C131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0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16EE80C-11D7-9B36-09E3-8FAAF572C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60D3AF2-513B-9C6A-1DBB-EC56E2A33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B410E-99FF-EC7F-62AF-26CF950DC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1F8EF6-202F-8C43-BE04-394E1FF911E3}" type="datetimeFigureOut">
              <a:rPr lang="en-US"/>
              <a:pPr>
                <a:defRPr/>
              </a:pPr>
              <a:t>7/12/22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1B6F7-2F17-93E3-56A5-9AAED2AE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C124A-98DD-BB7B-4380-DFDBB5A9F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fld id="{534D811D-EB49-BB42-8E28-3DE8B6BE71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8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A823040-2EEF-5E4A-1F41-59A12880CD58}"/>
              </a:ext>
            </a:extLst>
          </p:cNvPr>
          <p:cNvSpPr/>
          <p:nvPr/>
        </p:nvSpPr>
        <p:spPr>
          <a:xfrm>
            <a:off x="12916669" y="4818063"/>
            <a:ext cx="25699654" cy="209320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91AEF-42C3-354D-4DF2-D45AE5FB65E5}"/>
              </a:ext>
            </a:extLst>
          </p:cNvPr>
          <p:cNvSpPr/>
          <p:nvPr/>
        </p:nvSpPr>
        <p:spPr>
          <a:xfrm>
            <a:off x="0" y="0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11482096-4188-E0C5-659C-489C0B7B3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1171575"/>
            <a:ext cx="4612005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Utilizing the PHQ-9 to Screen for Mood Disorders in the Perinatal Women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effectLst/>
              </a:rPr>
              <a:t>Shonna Bates</a:t>
            </a:r>
            <a:r>
              <a:rPr lang="en-US" sz="7200" dirty="0">
                <a:solidFill>
                  <a:schemeClr val="bg1"/>
                </a:solidFill>
              </a:rPr>
              <a:t> DNP, WHNP, APRN</a:t>
            </a:r>
            <a:endParaRPr lang="en-US" sz="72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D3A47-BF9E-A35E-0B08-4624028AA689}"/>
              </a:ext>
            </a:extLst>
          </p:cNvPr>
          <p:cNvSpPr/>
          <p:nvPr/>
        </p:nvSpPr>
        <p:spPr>
          <a:xfrm>
            <a:off x="0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71BA682A-C399-746D-2D07-8A3A1361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00338"/>
            <a:ext cx="48042513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0" dirty="0">
                <a:solidFill>
                  <a:schemeClr val="bg1"/>
                </a:solidFill>
              </a:rPr>
              <a:t>Implementation of the PHQ-9 depression screening tool did result in a significant decreased incidence of perinatal mood disorders by six weeks postpartum when compared to the current standard of care</a:t>
            </a:r>
            <a:endParaRPr lang="en-US" altLang="en-US" sz="8000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AECA1-A71D-6EE1-EBCA-42A56B0DF6E9}"/>
              </a:ext>
            </a:extLst>
          </p:cNvPr>
          <p:cNvSpPr txBox="1"/>
          <p:nvPr/>
        </p:nvSpPr>
        <p:spPr>
          <a:xfrm>
            <a:off x="1347788" y="5668563"/>
            <a:ext cx="9197975" cy="216675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457200" indent="-4572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One in seven pregnant women in the United     States have Perinatal Mood Disorder (PMD).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PMD have been found to have a negative effect on women and their families.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American College of Obstetricians and Gynecologists (ACOG) recommends depression screening for PMD at least once in pregnancy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A chart review of a local office obstetrician office showed no depression screens were done on any patient in pregnancy.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Arial"/>
              <a:cs typeface="Arial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The purpose of the project was to increase PHQ- 9 administration to help with identifying PMD and give access to mental health care when needed.  </a:t>
            </a:r>
          </a:p>
          <a:p>
            <a:pPr marL="457200" indent="-4572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The overarching aim was to increase the frequency of PHQ-9 screening to identify PMD in pregnancy. The secondary aim was to develop a referral system to increase mental health counseling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/>
                <a:cs typeface="Arial"/>
              </a:rPr>
              <a:t>Clinical Question</a:t>
            </a:r>
            <a:r>
              <a:rPr lang="en-US" sz="3200" dirty="0">
                <a:latin typeface="Arial"/>
                <a:cs typeface="Arial"/>
              </a:rPr>
              <a:t>: In patients who are 36 weeks gestation, will the implementation of the PHQ-9 depression screening tool and behavioral health counseling protocol result in a decreased incidence of perinatal mood disorders by six weeks postpartum when compared to the current standard of care? 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EBP model -The John Hopkins Nursing Evidence-Based Model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Hildegard Peplau’s nursing theory of Interpersonal Relations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2903F-7D65-F2EA-0C6B-A5860A25914D}"/>
              </a:ext>
            </a:extLst>
          </p:cNvPr>
          <p:cNvSpPr txBox="1"/>
          <p:nvPr/>
        </p:nvSpPr>
        <p:spPr>
          <a:xfrm>
            <a:off x="12807950" y="5668563"/>
            <a:ext cx="10654482" cy="196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women undergoing prenatal care at the OB clinic received the PHQ-9 between 34 to 36 weeks gestation. The number of patient medical records is N=100 at baseline and N=100 at follow-up. 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Exclusion criteria: Women who deliver earlier than 34 weeks, decline assessment, are hospitalized, or do not attend a prenatal visit at 34 and 36 weeks.</a:t>
            </a:r>
          </a:p>
          <a:p>
            <a:pPr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large obstetrician practice in Southern Florida</a:t>
            </a:r>
          </a:p>
          <a:p>
            <a:pPr>
              <a:defRPr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Instruments/Tools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PHQ-9 which is a widely used tool nationwide to screen for depression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Number of PHQ-9 screens implemented and secondary referrals to the mental health clinics was collected </a:t>
            </a:r>
          </a:p>
          <a:p>
            <a:pPr>
              <a:defRPr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Data /outcomes measured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the number of PHQ-9 screens during the 34-36 weeks gestation obstetrical visit and at six weeks postpartum (pre and post implementation).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Secondary outcome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referrals for mental health counseling on pre and post implementation.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retrospective chart review was conducted to review the frequencies of PHQ-9 screening and the number of referrals at 34-36 weeks of pregnancy and six weeks postpartum.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Process and timeline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timeline from implementation to completion was twelve weeks. The intervention of administering the PHQ-9 screen and referral to mental health counseling if needed was implemented at 34-36 weeks gestation. The PHQ-9 was administered again at six weeks postpartum and data was collected for comparison.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A473E-0394-897B-A699-8196A1434EEC}"/>
              </a:ext>
            </a:extLst>
          </p:cNvPr>
          <p:cNvSpPr txBox="1"/>
          <p:nvPr/>
        </p:nvSpPr>
        <p:spPr>
          <a:xfrm>
            <a:off x="38725042" y="5095645"/>
            <a:ext cx="9728200" cy="1951303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PHQ-9 post implementation at 34-36 weeks was increased by 77 % from none at pre-implementation. The relationship between these variables was significant, at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&lt; .05, X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(1,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259) = 47.64049,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&lt;0.0001.  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PHQ-9 being administered at six weeks postpartum increased from 81% pre-implementation to 100% post- implementation. 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PHQ-9 scores over a 10 at 6 weeks postpartum decreased by 54% post-implementation. 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Secondary outcome: The pre and post intervention data of mental health referrals to see if there was a significant increase showed, X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(1,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56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16.6605,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p =.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000045,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p &lt;0.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5, showing a significant result. There was an increase in mental health referrals by 34%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Incidental findings: increased SSRI medication prescribed by 110% post implementation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 PRACTICE NURSING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Screening and identification for PMD ensure positive patient and infant outcomes.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Addressing and treating mental health in the perinatal period will create a healthier pregnancy, better bonding with the infant, and promote positive perinatal and postpartum outcomes.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Office will continue to implement the PHQ-9 in pregnancy.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Collaboration with mental health professionals for referrals</a:t>
            </a:r>
          </a:p>
          <a:p>
            <a:pPr marL="457200" indent="-4572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Arial"/>
                <a:cs typeface="Arial"/>
              </a:rPr>
              <a:t>Continued chart audits to ensure screening 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0C34E025-88F6-31EA-AB3B-0E7614AB8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1B5CA0-FCA1-314E-B5A1-2117573853F2}"/>
              </a:ext>
            </a:extLst>
          </p:cNvPr>
          <p:cNvSpPr txBox="1"/>
          <p:nvPr/>
        </p:nvSpPr>
        <p:spPr>
          <a:xfrm>
            <a:off x="24231124" y="5668563"/>
            <a:ext cx="12882758" cy="696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F2474414-2E8F-C858-7A67-20913066D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72403" y="23846237"/>
            <a:ext cx="3829652" cy="3741466"/>
          </a:xfrm>
          <a:prstGeom prst="rect">
            <a:avLst/>
          </a:prstGeom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2B4F539-6EF1-D3E2-B074-B32DD45E0E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641817"/>
              </p:ext>
            </p:extLst>
          </p:nvPr>
        </p:nvGraphicFramePr>
        <p:xfrm>
          <a:off x="24231124" y="7427115"/>
          <a:ext cx="13944600" cy="820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 descr="Chart type: Stacked Column. 'pre intervention', 'post intervention' by 'Referrals'&#10;&#10;Description automatically generated">
            <a:extLst>
              <a:ext uri="{FF2B5EF4-FFF2-40B4-BE49-F238E27FC236}">
                <a16:creationId xmlns:a16="http://schemas.microsoft.com/office/drawing/2014/main" id="{082F960B-B569-36B6-8E56-129B124BA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44558"/>
              </p:ext>
            </p:extLst>
          </p:nvPr>
        </p:nvGraphicFramePr>
        <p:xfrm>
          <a:off x="24231124" y="16139786"/>
          <a:ext cx="13944600" cy="838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21093</TotalTime>
  <Words>795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Shonna Bates</cp:lastModifiedBy>
  <cp:revision>62</cp:revision>
  <cp:lastPrinted>2019-10-07T14:25:54Z</cp:lastPrinted>
  <dcterms:created xsi:type="dcterms:W3CDTF">2019-10-07T13:38:40Z</dcterms:created>
  <dcterms:modified xsi:type="dcterms:W3CDTF">2022-07-12T23:31:39Z</dcterms:modified>
  <cp:category/>
</cp:coreProperties>
</file>