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49377600" cy="32918400"/>
  <p:notesSz cx="6858000" cy="9144000"/>
  <p:defaultTextStyle>
    <a:defPPr>
      <a:defRPr lang="en-US"/>
    </a:defPPr>
    <a:lvl1pPr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2351088" indent="-1893888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4702175" indent="-3787775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7053263" indent="-5681663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9404350" indent="-7575550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29">
          <p15:clr>
            <a:srgbClr val="A4A3A4"/>
          </p15:clr>
        </p15:guide>
        <p15:guide id="2" pos="152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30"/>
    <p:restoredTop sz="95680" autoAdjust="0"/>
  </p:normalViewPr>
  <p:slideViewPr>
    <p:cSldViewPr snapToGrid="0" snapToObjects="1">
      <p:cViewPr varScale="1">
        <p:scale>
          <a:sx n="22" d="100"/>
          <a:sy n="22" d="100"/>
        </p:scale>
        <p:origin x="1088" y="336"/>
      </p:cViewPr>
      <p:guideLst>
        <p:guide orient="horz" pos="10229"/>
        <p:guide pos="15221"/>
      </p:guideLst>
    </p:cSldViewPr>
  </p:slideViewPr>
  <p:notesTextViewPr>
    <p:cViewPr>
      <p:scale>
        <a:sx n="35" d="100"/>
        <a:sy n="3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B762404-2D7B-1013-8848-5CC25A9863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35128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75B7AA-B083-E498-C9F0-3A6D2373709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35128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FABF82-272B-7C47-AD18-0444DDD85079}" type="datetimeFigureOut">
              <a:rPr lang="en-US"/>
              <a:pPr>
                <a:defRPr/>
              </a:pPr>
              <a:t>7/7/22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B5E8E58-3278-C841-073F-46A619EB805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8176DEC-3AFF-9E65-BDA4-CCC8350477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50D87-9606-AE11-4118-57DFC088B25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35128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5D3CC-36D7-BD95-AD97-3935DADB2C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306153E-A652-3740-AFFC-A4FF67407E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rcode-monkey.com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qr-code-generator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8672248D-E91E-6DCA-96A0-489304213E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0F1F269-8005-379C-8D38-90A923E72B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Use Arial font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For text boxes: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you can up the font size until the space is full.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You can move around and customize the template to best fit your information.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Create a QR Code here: </a:t>
            </a:r>
            <a:r>
              <a:rPr lang="en-US" dirty="0">
                <a:hlinkClick r:id="rId3"/>
              </a:rPr>
              <a:t>https://www.qrcode-monkey.com/ </a:t>
            </a:r>
            <a:r>
              <a:rPr lang="en-US" dirty="0"/>
              <a:t> </a:t>
            </a:r>
            <a:r>
              <a:rPr lang="en-US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</a:rPr>
              <a:t>or here: </a:t>
            </a:r>
            <a:r>
              <a:rPr lang="en-US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  <a:hlinkClick r:id="rId4"/>
              </a:rPr>
              <a:t>https://www.qr-code-generator.com/</a:t>
            </a:r>
            <a:endParaRPr lang="en-US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07151614-E751-CD0D-0038-81ED94948B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71CAFF2-2118-B944-9A41-71430F647F67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2F357CAC-7488-DC39-6755-C23947A43A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5775" y="655638"/>
            <a:ext cx="1284605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44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355" y="23042880"/>
            <a:ext cx="29626560" cy="2720342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8355" y="2941320"/>
            <a:ext cx="2962656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6500"/>
            </a:lvl1pPr>
            <a:lvl2pPr marL="2351288" indent="0">
              <a:buNone/>
              <a:defRPr sz="14400"/>
            </a:lvl2pPr>
            <a:lvl3pPr marL="4702576" indent="0">
              <a:buNone/>
              <a:defRPr sz="12300"/>
            </a:lvl3pPr>
            <a:lvl4pPr marL="7053864" indent="0">
              <a:buNone/>
              <a:defRPr sz="10300"/>
            </a:lvl4pPr>
            <a:lvl5pPr marL="9405153" indent="0">
              <a:buNone/>
              <a:defRPr sz="10300"/>
            </a:lvl5pPr>
            <a:lvl6pPr marL="11756441" indent="0">
              <a:buNone/>
              <a:defRPr sz="10300"/>
            </a:lvl6pPr>
            <a:lvl7pPr marL="14107729" indent="0">
              <a:buNone/>
              <a:defRPr sz="10300"/>
            </a:lvl7pPr>
            <a:lvl8pPr marL="16459017" indent="0">
              <a:buNone/>
              <a:defRPr sz="10300"/>
            </a:lvl8pPr>
            <a:lvl9pPr marL="18810305" indent="0">
              <a:buNone/>
              <a:defRPr sz="103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355" y="25763222"/>
            <a:ext cx="29626560" cy="3863338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30B9B7-5A4A-0B21-09A6-FC238B3FB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FC2F7-56CF-6D49-8E7A-B82C154F1D1F}" type="datetimeFigureOut">
              <a:rPr lang="en-US"/>
              <a:pPr>
                <a:defRPr/>
              </a:pPr>
              <a:t>7/7/22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A9B72E-362E-A268-3E08-E1FED1380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B6365F3-83B8-8605-98FA-E87AC442A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D1175-6646-E343-A81E-4B8D55858B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94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4CDD7-E5D5-33F3-AC7D-EEA649673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FDB8-62B5-3C47-8F38-6DC5EB02ED43}" type="datetimeFigureOut">
              <a:rPr lang="en-US"/>
              <a:pPr>
                <a:defRPr/>
              </a:pPr>
              <a:t>7/7/22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78BB0-84E1-EE0D-206A-E0270CC8A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F1FB8-5AD5-D4E1-26A9-2C8F1E950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3E812-AC98-F544-9298-560572B9C5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4583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318453" y="6324600"/>
            <a:ext cx="59990355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30240" y="6324600"/>
            <a:ext cx="179165250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FF471-6CE0-B64D-31DE-4BA9AC846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26AF3-BB1D-5847-8276-E7AAD7B00ABE}" type="datetimeFigureOut">
              <a:rPr lang="en-US"/>
              <a:pPr>
                <a:defRPr/>
              </a:pPr>
              <a:t>7/7/22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BD8B8-0184-2035-28AE-F26F0E27A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F70D6-BB99-4EC3-5C0F-AA0A7BD2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FE44B-4571-544C-9E90-80D1386053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69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37A25-8D8F-61D5-DED8-2E4F6C7F1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63E6B-89FA-1F4C-A246-D203911EA3D7}" type="datetimeFigureOut">
              <a:rPr lang="en-US"/>
              <a:pPr>
                <a:defRPr/>
              </a:pPr>
              <a:t>7/7/22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0D78C-6222-A290-DE00-2171B0DDD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AB6ED-52FE-4894-94B5-AA0E8DEB4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384BF-0371-7743-AA5A-39729F1061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45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896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90" y="21153122"/>
            <a:ext cx="41970960" cy="6537960"/>
          </a:xfrm>
        </p:spPr>
        <p:txBody>
          <a:bodyPr anchor="t"/>
          <a:lstStyle>
            <a:lvl1pPr algn="l">
              <a:defRPr sz="20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90" y="13952225"/>
            <a:ext cx="41970960" cy="7200898"/>
          </a:xfrm>
        </p:spPr>
        <p:txBody>
          <a:bodyPr anchor="b"/>
          <a:lstStyle>
            <a:lvl1pPr marL="0" indent="0">
              <a:buNone/>
              <a:defRPr sz="10300">
                <a:solidFill>
                  <a:schemeClr val="tx1">
                    <a:tint val="75000"/>
                  </a:schemeClr>
                </a:solidFill>
              </a:defRPr>
            </a:lvl1pPr>
            <a:lvl2pPr marL="2351288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0257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3pPr>
            <a:lvl4pPr marL="705386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05153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75644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0772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459017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81030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FF80B-82B4-F9B7-2C28-3DF802E79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F5D0D-3D48-4E4F-B1DB-116249E00DB6}" type="datetimeFigureOut">
              <a:rPr lang="en-US"/>
              <a:pPr>
                <a:defRPr/>
              </a:pPr>
              <a:t>7/7/22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E6C3C-03F4-F830-1464-C7C0CDF93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7271A-657F-ECBD-4CDF-AA00AD190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CECF1-10CA-B841-805B-1E376D1548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1511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30243" y="36865560"/>
            <a:ext cx="119577800" cy="104279702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731000" y="36865560"/>
            <a:ext cx="119577805" cy="104279702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43B5F61-6ADC-A495-1483-AF3A29DB4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6EDA-BFD4-E342-A3E6-0917FA4F8B58}" type="datetimeFigureOut">
              <a:rPr lang="en-US"/>
              <a:pPr>
                <a:defRPr/>
              </a:pPr>
              <a:t>7/7/22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5C595F-9CE1-6B0D-5833-C5C6EC8F0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729B45-AB54-3FDF-0B3D-E9C483FB9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4A3E9-3D7F-A441-91C8-031A92D278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6558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0" y="1318262"/>
            <a:ext cx="4443984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0" y="7368542"/>
            <a:ext cx="21817015" cy="3070858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880" y="10439400"/>
            <a:ext cx="21817015" cy="18966182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3138" y="7368542"/>
            <a:ext cx="21825585" cy="3070858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3138" y="10439400"/>
            <a:ext cx="21825585" cy="18966182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A7E9F1B-3F86-555E-21A8-574C880D0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E1E55-0C94-D345-9EB7-B123089672D6}" type="datetimeFigureOut">
              <a:rPr lang="en-US"/>
              <a:pPr>
                <a:defRPr/>
              </a:pPr>
              <a:t>7/7/22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41507EF-E975-67C1-B97A-EB7C5058C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68E3BAC-C333-CFED-F1BD-587F1812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A7865-3BE9-1E47-A727-3243FDC167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652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2C96D09-1588-5CF6-5280-C64B38701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7D577-7AF7-3F42-9C04-D254365A8408}" type="datetimeFigureOut">
              <a:rPr lang="en-US"/>
              <a:pPr>
                <a:defRPr/>
              </a:pPr>
              <a:t>7/7/22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AD5FC53-2752-338C-F05F-EA0738872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8FA029-D1FF-867A-9560-7BD8094CD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F0A78-8C72-A746-BB44-75530B3D2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04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D6F8ADF-CF32-D520-F810-7DBDEB629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C9932-4D77-A24A-AA4A-FAA694E1E951}" type="datetimeFigureOut">
              <a:rPr lang="en-US"/>
              <a:pPr>
                <a:defRPr/>
              </a:pPr>
              <a:t>7/7/22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18F7252-A0C6-CCF0-0743-C67229D72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CC94D7E-2D70-EF14-77F1-099679B77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1BE03-B8C0-0C41-A298-7D84AE6DF4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303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3" y="1310640"/>
            <a:ext cx="16244890" cy="5577840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270" y="1310643"/>
            <a:ext cx="27603450" cy="28094942"/>
          </a:xfrm>
        </p:spPr>
        <p:txBody>
          <a:bodyPr/>
          <a:lstStyle>
            <a:lvl1pPr>
              <a:defRPr sz="16500"/>
            </a:lvl1pPr>
            <a:lvl2pPr>
              <a:defRPr sz="14400"/>
            </a:lvl2pPr>
            <a:lvl3pPr>
              <a:defRPr sz="12300"/>
            </a:lvl3pPr>
            <a:lvl4pPr>
              <a:defRPr sz="10300"/>
            </a:lvl4pPr>
            <a:lvl5pPr>
              <a:defRPr sz="10300"/>
            </a:lvl5pPr>
            <a:lvl6pPr>
              <a:defRPr sz="10300"/>
            </a:lvl6pPr>
            <a:lvl7pPr>
              <a:defRPr sz="10300"/>
            </a:lvl7pPr>
            <a:lvl8pPr>
              <a:defRPr sz="10300"/>
            </a:lvl8pPr>
            <a:lvl9pPr>
              <a:defRPr sz="10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883" y="6888483"/>
            <a:ext cx="16244890" cy="22517102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F4747F-FC42-4122-C7FD-9343233B0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AE6AF-8B23-7A46-98DA-F9AD25771451}" type="datetimeFigureOut">
              <a:rPr lang="en-US"/>
              <a:pPr>
                <a:defRPr/>
              </a:pPr>
              <a:t>7/7/22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402E0EE-C33E-F8E1-1014-063EC88F4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287428-7099-4DF3-BD51-153077CE0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20058-2691-B14B-85C9-BB551457B1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86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06F3FD4-A3D3-C9FD-99CB-E8484C036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1317625"/>
            <a:ext cx="444404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8" tIns="235129" rIns="470258" bIns="2351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FDC184D-A87B-A570-D0F1-D0C474690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7680325"/>
            <a:ext cx="44440475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9E72A-3C47-0832-251F-9CFA850F10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68563" y="30510163"/>
            <a:ext cx="11522075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l" defTabSz="2351288" eaLnBrk="1" fontAlgn="auto" hangingPunct="1">
              <a:spcBef>
                <a:spcPts val="0"/>
              </a:spcBef>
              <a:spcAft>
                <a:spcPts val="0"/>
              </a:spcAft>
              <a:defRPr sz="6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65C629-20A2-7C40-AE6B-FD1275AE8DC6}" type="datetimeFigureOut">
              <a:rPr lang="en-US"/>
              <a:pPr>
                <a:defRPr/>
              </a:pPr>
              <a:t>7/7/22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58F9F-0282-7C4A-F2C4-F45D19A6D7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870363" y="30510163"/>
            <a:ext cx="15636875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ctr" defTabSz="2351288" eaLnBrk="1" fontAlgn="auto" hangingPunct="1">
              <a:spcBef>
                <a:spcPts val="0"/>
              </a:spcBef>
              <a:spcAft>
                <a:spcPts val="0"/>
              </a:spcAft>
              <a:defRPr sz="6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023B4-E5C9-F252-33FD-73089AD314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86963" y="30510163"/>
            <a:ext cx="11522075" cy="1752600"/>
          </a:xfrm>
          <a:prstGeom prst="rect">
            <a:avLst/>
          </a:prstGeom>
        </p:spPr>
        <p:txBody>
          <a:bodyPr vert="horz" wrap="square" lIns="470258" tIns="235129" rIns="470258" bIns="23512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200">
                <a:solidFill>
                  <a:srgbClr val="898989"/>
                </a:solidFill>
              </a:defRPr>
            </a:lvl1pPr>
          </a:lstStyle>
          <a:p>
            <a:fld id="{442BBE3A-9D4C-DA41-8F4E-ECB2D5CE11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7" r:id="rId2"/>
    <p:sldLayoutId id="2147483688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2351088" rtl="0" eaLnBrk="0" fontAlgn="base" hangingPunct="0">
        <a:spcBef>
          <a:spcPct val="0"/>
        </a:spcBef>
        <a:spcAft>
          <a:spcPct val="0"/>
        </a:spcAft>
        <a:defRPr sz="22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2pPr>
      <a:lvl3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3pPr>
      <a:lvl4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4pPr>
      <a:lvl5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762125" indent="-1762125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9525" indent="-1468438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6925" indent="-1174750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28013" indent="-1174750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80688" indent="-1174750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2932085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3373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634661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85949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1288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76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3864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53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6441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7729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17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10305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05CEB45-BB9D-9362-3023-6539BD6EF9EA}"/>
              </a:ext>
            </a:extLst>
          </p:cNvPr>
          <p:cNvSpPr/>
          <p:nvPr/>
        </p:nvSpPr>
        <p:spPr>
          <a:xfrm>
            <a:off x="12869863" y="3479800"/>
            <a:ext cx="26144855" cy="246094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A8000A-C4FD-96EE-8557-F14B06AFE061}"/>
              </a:ext>
            </a:extLst>
          </p:cNvPr>
          <p:cNvSpPr/>
          <p:nvPr/>
        </p:nvSpPr>
        <p:spPr>
          <a:xfrm>
            <a:off x="0" y="0"/>
            <a:ext cx="49377600" cy="4818063"/>
          </a:xfrm>
          <a:prstGeom prst="rect">
            <a:avLst/>
          </a:prstGeom>
          <a:solidFill>
            <a:srgbClr val="004D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extBox 11">
            <a:extLst>
              <a:ext uri="{FF2B5EF4-FFF2-40B4-BE49-F238E27FC236}">
                <a16:creationId xmlns:a16="http://schemas.microsoft.com/office/drawing/2014/main" id="{8E4C6DD9-FC23-D5E3-CBBB-5F1D33ABF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7787" y="257175"/>
            <a:ext cx="46694725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Team-based Approach to Optimize Hypertension Management in </a:t>
            </a:r>
          </a:p>
          <a:p>
            <a:pPr algn="ctr" eaLnBrk="1" hangingPunct="1"/>
            <a:r>
              <a:rPr lang="en-US" altLang="en-US" sz="8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Older Adults Within Primary Care</a:t>
            </a:r>
            <a:br>
              <a:rPr lang="en-US" altLang="en-US" sz="7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Judith Buono, DNP, APRN, FNP-BC</a:t>
            </a:r>
          </a:p>
          <a:p>
            <a:pPr algn="ctr" eaLnBrk="1" hangingPunct="1"/>
            <a:r>
              <a:rPr lang="en-US" altLang="en-US" sz="6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Brittany Hay, DNP, APRN, ANP-BC, FNP-BC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96ADE6-9ACF-43A9-0615-D04AE50DDF07}"/>
              </a:ext>
            </a:extLst>
          </p:cNvPr>
          <p:cNvSpPr/>
          <p:nvPr/>
        </p:nvSpPr>
        <p:spPr>
          <a:xfrm>
            <a:off x="0" y="28100338"/>
            <a:ext cx="49377600" cy="4818062"/>
          </a:xfrm>
          <a:prstGeom prst="rect">
            <a:avLst/>
          </a:prstGeom>
          <a:solidFill>
            <a:srgbClr val="177A5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6" name="Title 4">
            <a:extLst>
              <a:ext uri="{FF2B5EF4-FFF2-40B4-BE49-F238E27FC236}">
                <a16:creationId xmlns:a16="http://schemas.microsoft.com/office/drawing/2014/main" id="{6BE0C41F-ADDE-2D32-D1D7-0ED9840EB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7789" y="29084905"/>
            <a:ext cx="37484050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70258" tIns="235129" rIns="470258" bIns="235129"/>
          <a:lstStyle>
            <a:lvl1pPr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500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Implementation of a HTN management protocol decreased the mean systolic BP by 21 mmHg and mean diastolic BP by 8 mmHg for older adults in primary care.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3FE3B9-8D32-036C-611E-D8143856D537}"/>
              </a:ext>
            </a:extLst>
          </p:cNvPr>
          <p:cNvSpPr txBox="1"/>
          <p:nvPr/>
        </p:nvSpPr>
        <p:spPr>
          <a:xfrm>
            <a:off x="304800" y="4988243"/>
            <a:ext cx="12313920" cy="22634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PROBLEM STATEMENT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Hypertension (HTN) impacts approximately 1.4 billion people worldwide and continues to be under recognized and poorly controlled (van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Kleef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et al., 2017). 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Prevalence increases with older age making it an important population health goal (Bowling et al., 2021). 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 primary care clinic in Southwest Florida was below goal (&lt;84%) in the controlling blood pressure (CBP) Healthcare Effectiveness Data and Information Set (HEDIS) measure 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PROJECT PURPOSE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Purpose: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Implement a HTN management protocol to improve clinic processes and BP to support achievement of optimal CBP HEDIS scores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Aim: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To achieve CBP HEDIS scores of 80% or more within 90 days of implementing an improved workflow process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Clinical Question: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Will implementation of a team-based HTN management protocol in adults aged 65 years and older with uncontrolled HTN improve BP control and related HEDIS measures compared to current practice in a suburban primary care clinic within 90-days?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MODEL/NURSING THEORY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This quality improvement (QI) project followed the Plan-Do-Study-Act (PDSA) Cycle (Deming, 2018).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Based on the Health Promotion Model designed by Nola Pender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Focuses on health-promoting behaviors that encompasses activities towards enhancing an individual’s well-being (Pender, 2011). 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CE6D16-E4D7-32B0-58FA-1E91FE0ACD31}"/>
              </a:ext>
            </a:extLst>
          </p:cNvPr>
          <p:cNvSpPr txBox="1"/>
          <p:nvPr/>
        </p:nvSpPr>
        <p:spPr>
          <a:xfrm>
            <a:off x="13173709" y="5032693"/>
            <a:ext cx="12155171" cy="235449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Subjects (Participants)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Older adults aged 65 years and older with an established diagnosis of essential HTN (n = 13)</a:t>
            </a:r>
          </a:p>
          <a:p>
            <a:pPr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Setting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Primary care clinic within Southwest Florida 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Exempt from USF IRB oversight</a:t>
            </a:r>
          </a:p>
          <a:p>
            <a:pPr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Instruments/Tools</a:t>
            </a:r>
          </a:p>
          <a:p>
            <a:pPr marL="685800" indent="-685800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CBP HEDIS measure portrays the percentage of hypertensive adult patients with adequately controlled BP (&lt;140/90)</a:t>
            </a:r>
          </a:p>
          <a:p>
            <a:pPr marL="742950" indent="-742950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AHA materials: BP log, heart healthy diet, physical activity recommendations, and steps for accurate BP measurement</a:t>
            </a:r>
          </a:p>
          <a:p>
            <a:pPr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Intervention and Data Collection</a:t>
            </a:r>
          </a:p>
          <a:p>
            <a:pPr marL="742950" indent="-74295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Conducted a comprehensive needs assessment</a:t>
            </a:r>
          </a:p>
          <a:p>
            <a:pPr marL="742950" indent="-74295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Implemented a guideline-based protocol incorporating an interim 2-week telehealth check-in, workflow algorithm, and checklist to support home BP monitoring/behavioral change</a:t>
            </a:r>
          </a:p>
          <a:p>
            <a:pPr marL="742950" indent="-74295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30-day enrollment period and protocol implemented over 90 days</a:t>
            </a:r>
          </a:p>
          <a:p>
            <a:pPr marL="742950" indent="-74295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Patients were scheduled a 2-week interim telehealth visit and 1-month provider follow-up</a:t>
            </a:r>
          </a:p>
          <a:p>
            <a:pPr marL="742950" indent="-74295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Checklist completed by MA/LPN were given to providers for review and patient recommendations</a:t>
            </a:r>
          </a:p>
          <a:p>
            <a:pPr marL="742950" indent="-74295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Patients scheduled monthly provider follow-up until BP was at goal or referred to a specialist for management of resistant HTN</a:t>
            </a:r>
          </a:p>
          <a:p>
            <a:pPr marL="742950" indent="-74295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Tracked weekly BP data, workflow algorithm adherence, and HEDIS scores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5C4645-2EA6-E3A1-0088-78129D783B59}"/>
              </a:ext>
            </a:extLst>
          </p:cNvPr>
          <p:cNvSpPr txBox="1"/>
          <p:nvPr/>
        </p:nvSpPr>
        <p:spPr>
          <a:xfrm>
            <a:off x="39136638" y="5018723"/>
            <a:ext cx="10058082" cy="204055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HTN management protocol for older adults simultaneously improved HEDIS scores and BP</a:t>
            </a:r>
          </a:p>
          <a:p>
            <a:pPr marL="685800" indent="-6858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HEDIS score increased 6.6%</a:t>
            </a:r>
          </a:p>
          <a:p>
            <a:pPr marL="685800" indent="-6858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Mean systolic BP decreased by 21 mmHg </a:t>
            </a:r>
          </a:p>
          <a:p>
            <a:pPr marL="685800" indent="-6858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Mean diastolic BP decreased by 8 mmHg 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This is impactful as systolic reductions of 10 mmHg are known to decrease CVD-related events by 20%, heart failure by 28%, coronary artery disease by 17%, and stroke by 27% (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Ettehad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et al., 2016).</a:t>
            </a:r>
          </a:p>
          <a:p>
            <a:pPr marL="685800" indent="-6858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This project supports the value of team-based and person-centered strategies to improve BP control</a:t>
            </a:r>
          </a:p>
          <a:p>
            <a:pPr marL="685800" indent="-6858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Limitations: COVID-19 pandemic affected participant enrollment and staffing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IMPLICATIONS FOR ADVANCE PRACTICE NURSING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Advanced practice nurses can create and implement guideline-based protocols integrating team-based care and technology to improve health outcomes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Promotes coordinated care to encompass a team-based approach to reduce CVD-related events in hypertensive patients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Protocol can be easily incorporated into the clinic’s workflow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Can be translated and replicated at other primary care clinics at low cost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30" name="Picture 10" descr="USouthFlorida-darkbg-1c-white-h.png">
            <a:extLst>
              <a:ext uri="{FF2B5EF4-FFF2-40B4-BE49-F238E27FC236}">
                <a16:creationId xmlns:a16="http://schemas.microsoft.com/office/drawing/2014/main" id="{8AF235F0-E14C-5D43-ACD6-05CEF0AF5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9675" y="30148213"/>
            <a:ext cx="8158163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B4BEB65-BB85-0099-EC07-D1C89AC6913D}"/>
              </a:ext>
            </a:extLst>
          </p:cNvPr>
          <p:cNvSpPr txBox="1"/>
          <p:nvPr/>
        </p:nvSpPr>
        <p:spPr>
          <a:xfrm>
            <a:off x="25587146" y="5731072"/>
            <a:ext cx="12792711" cy="8000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Pre-intervention 90-day average = 75%; 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Post-intervention 90-day average = 80%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Mean systolic BP pre-intervention was 152 mmHg and 131 mmHg post-intervention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Mean diastolic BP pre-intervention was 80 mmHg and 72 mmHg post-intervention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Paired t-test demonstrated statistical significance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Systolic BP decreased by 13.8% [mean = 20.61, SD = 8.67, t(12) = 8.568, 95% CI = 15.37 to 25.85, p &lt;0.001]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Diastolic BP decreased by 10% [mean = 7.69 , SD = 12.61, t(12) = 2.198, 95% CI = 0.066 to 15.31, p = 0.048]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3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ACCA9C-6273-0DC9-E9E0-4EE6A8ACBD3A}"/>
              </a:ext>
            </a:extLst>
          </p:cNvPr>
          <p:cNvSpPr txBox="1"/>
          <p:nvPr/>
        </p:nvSpPr>
        <p:spPr>
          <a:xfrm>
            <a:off x="25368247" y="4970461"/>
            <a:ext cx="12749212" cy="6960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pic>
        <p:nvPicPr>
          <p:cNvPr id="4" name="Picture 3" descr="Chart, box and whisker chart&#10;&#10;Description automatically generated">
            <a:extLst>
              <a:ext uri="{FF2B5EF4-FFF2-40B4-BE49-F238E27FC236}">
                <a16:creationId xmlns:a16="http://schemas.microsoft.com/office/drawing/2014/main" id="{2F869DF3-D62E-CFD0-EA5C-48062A856B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26683" y="19915799"/>
            <a:ext cx="6737867" cy="7665843"/>
          </a:xfrm>
          <a:prstGeom prst="rect">
            <a:avLst/>
          </a:prstGeom>
        </p:spPr>
      </p:pic>
      <p:pic>
        <p:nvPicPr>
          <p:cNvPr id="3" name="Picture 2" descr="Chart, bar chart&#10;&#10;Description automatically generated">
            <a:extLst>
              <a:ext uri="{FF2B5EF4-FFF2-40B4-BE49-F238E27FC236}">
                <a16:creationId xmlns:a16="http://schemas.microsoft.com/office/drawing/2014/main" id="{3DDC9CE0-F114-FD1A-BED2-74513D6188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07262" y="13383243"/>
            <a:ext cx="9052849" cy="6282069"/>
          </a:xfrm>
          <a:prstGeom prst="rect">
            <a:avLst/>
          </a:prstGeom>
        </p:spPr>
      </p:pic>
      <p:pic>
        <p:nvPicPr>
          <p:cNvPr id="7" name="Picture 6" descr="Chart, box and whisker chart&#10;&#10;Description automatically generated">
            <a:extLst>
              <a:ext uri="{FF2B5EF4-FFF2-40B4-BE49-F238E27FC236}">
                <a16:creationId xmlns:a16="http://schemas.microsoft.com/office/drawing/2014/main" id="{7E0FC89E-3111-8324-D8D9-D7BAD41D6AF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279048" y="19915799"/>
            <a:ext cx="6552791" cy="7665843"/>
          </a:xfrm>
          <a:prstGeom prst="rect">
            <a:avLst/>
          </a:prstGeom>
        </p:spPr>
      </p:pic>
      <p:pic>
        <p:nvPicPr>
          <p:cNvPr id="12" name="Picture 11" descr="Qr code&#10;&#10;Description automatically generated">
            <a:extLst>
              <a:ext uri="{FF2B5EF4-FFF2-40B4-BE49-F238E27FC236}">
                <a16:creationId xmlns:a16="http://schemas.microsoft.com/office/drawing/2014/main" id="{0B38872C-482A-DF08-9480-20E577CED5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04127" y="24041541"/>
            <a:ext cx="2782954" cy="36067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795</Words>
  <Application>Microsoft Macintosh PowerPoint</Application>
  <PresentationFormat>Custom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Lato</vt:lpstr>
      <vt:lpstr>Office Theme</vt:lpstr>
      <vt:lpstr>PowerPoint Presentation</vt:lpstr>
    </vt:vector>
  </TitlesOfParts>
  <Manager/>
  <Company>USF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Kyrstin DiMercurio</dc:creator>
  <cp:keywords/>
  <dc:description/>
  <cp:lastModifiedBy>Judith Buono</cp:lastModifiedBy>
  <cp:revision>87</cp:revision>
  <cp:lastPrinted>2019-10-07T14:25:54Z</cp:lastPrinted>
  <dcterms:created xsi:type="dcterms:W3CDTF">2019-10-07T13:38:40Z</dcterms:created>
  <dcterms:modified xsi:type="dcterms:W3CDTF">2022-07-07T23:28:22Z</dcterms:modified>
  <cp:category/>
</cp:coreProperties>
</file>