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9377600" cy="32918400"/>
  <p:notesSz cx="6858000" cy="9144000"/>
  <p:defaultTextStyle>
    <a:defPPr>
      <a:defRPr lang="en-US"/>
    </a:defPPr>
    <a:lvl1pPr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351088" indent="-1893888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702175" indent="-3787775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7053263" indent="-5681663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9404350" indent="-7575550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84046" autoAdjust="0"/>
  </p:normalViewPr>
  <p:slideViewPr>
    <p:cSldViewPr snapToObjects="1">
      <p:cViewPr>
        <p:scale>
          <a:sx n="75" d="100"/>
          <a:sy n="75" d="100"/>
        </p:scale>
        <p:origin x="-104" y="11048"/>
      </p:cViewPr>
      <p:guideLst>
        <p:guide orient="horz" pos="10229"/>
        <p:guide pos="15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A8C951-5E9F-134F-BB06-9C2687751AC5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5CAC3D-741C-A548-AD10-CB4D1652C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9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51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1E1947-F12D-1E48-8BB5-CB2C0E8D4D3E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51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2B9747-5AF4-8540-A6D4-8526C273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8536652-0BDF-5A40-A2B0-60CADC7A1E7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drawing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775" y="655638"/>
            <a:ext cx="128460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8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811E-8915-644D-9E74-EFBBC9504FB5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5108-189E-3A48-8126-56043A017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C153-5B12-514E-B4C6-FED15A5E3DCE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5B45-0D4B-2C4F-A36C-22DB39A14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3" y="6324600"/>
            <a:ext cx="59990355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6324600"/>
            <a:ext cx="179165250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99B9-A93D-7A42-B3D7-8FEB45E1AEF5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5DB3-E5CC-D749-8D80-73F6131D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58DA-35E8-1E4A-8E88-8494B4838AEB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283F-4BE8-F14F-B639-4FD5D88F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7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5"/>
            <a:ext cx="4197096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7D98-EA8E-2843-85BC-F6CC2586224B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85EC-957E-DE40-BBA9-F6FB1CE5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3" y="36865560"/>
            <a:ext cx="119577800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0" y="36865560"/>
            <a:ext cx="119577805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5A47-8002-A64B-9389-3637DBACD7B6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3341-A3F3-DD42-8058-4F7674FE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2"/>
            <a:ext cx="2182558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0"/>
            <a:ext cx="2182558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0BBC-699E-FB45-9C0B-2F42FB253E04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8AA2-2A5F-544A-93EA-320E086E8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417D-6FAA-B444-A5AE-4C9BCBDBEF23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0BEA-7E90-5841-A21B-E5491DEE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1DE4-766A-EA4D-8695-FB5EBF10AF30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5361-E1DC-4541-9BD5-91755CCB2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310640"/>
            <a:ext cx="16244890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6888483"/>
            <a:ext cx="16244890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7FDC-3EEC-8B4C-AD23-FFA8AEAC6586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F5AA-8E95-794F-8039-9A647C768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317625"/>
            <a:ext cx="44440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7680325"/>
            <a:ext cx="444404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563" y="30510163"/>
            <a:ext cx="11522075" cy="1752600"/>
          </a:xfrm>
          <a:prstGeom prst="rect">
            <a:avLst/>
          </a:prstGeom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7EFE37-559D-9B48-A00C-40E892B2B8D0}" type="datetimeFigureOut">
              <a:rPr lang="en-US"/>
              <a:pPr>
                <a:defRPr/>
              </a:pPr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363" y="30510163"/>
            <a:ext cx="15636875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 defTabSz="2351288" eaLnBrk="1" fontAlgn="auto" hangingPunct="1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6963" y="30510163"/>
            <a:ext cx="11522075" cy="1752600"/>
          </a:xfrm>
          <a:prstGeom prst="rect">
            <a:avLst/>
          </a:prstGeom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A0BCF1-A4B2-DC4E-8DD3-BF6B13FC0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9" r:id="rId2"/>
    <p:sldLayoutId id="2147483870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2351088" rtl="0" eaLnBrk="0" fontAlgn="base" hangingPunct="0">
        <a:spcBef>
          <a:spcPct val="0"/>
        </a:spcBef>
        <a:spcAft>
          <a:spcPct val="0"/>
        </a:spcAft>
        <a:defRPr sz="22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351088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2pPr>
      <a:lvl3pPr algn="ctr" defTabSz="2351088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3pPr>
      <a:lvl4pPr algn="ctr" defTabSz="2351088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4pPr>
      <a:lvl5pPr algn="ctr" defTabSz="2351088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5pPr>
      <a:lvl6pPr marL="457200" algn="ctr" defTabSz="2351088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351088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351088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351088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62125" indent="-1762125" algn="l" defTabSz="2351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819525" indent="-1468438" algn="l" defTabSz="2351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876925" indent="-1174750" algn="l" defTabSz="2351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228013" indent="-1174750" algn="l" defTabSz="2351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580688" indent="-1174750" algn="l" defTabSz="2351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15825" y="4775200"/>
            <a:ext cx="24977725" cy="237331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49377600" cy="4818063"/>
          </a:xfrm>
          <a:prstGeom prst="rect">
            <a:avLst/>
          </a:prstGeom>
          <a:solidFill>
            <a:srgbClr val="004D32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6313488" y="1173163"/>
            <a:ext cx="36750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Decreasing the Intensity of Pain through Mindfulness-Based Stress Reduction Meditation: A Non-Pharmacological Approach</a:t>
            </a:r>
            <a:endParaRPr lang="en-US" sz="5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5400" i="1" dirty="0">
                <a:solidFill>
                  <a:schemeClr val="bg1"/>
                </a:solidFill>
                <a:latin typeface="Arial" charset="0"/>
                <a:cs typeface="Arial" charset="0"/>
              </a:rPr>
              <a:t>Maria Cervantes, DNP, APRN, AGPCNP-</a:t>
            </a:r>
            <a:r>
              <a:rPr lang="en-US" sz="5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BC</a:t>
            </a:r>
          </a:p>
          <a:p>
            <a:pPr algn="ctr" eaLnBrk="1" hangingPunct="1"/>
            <a:r>
              <a:rPr lang="en-US" sz="5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Project Faculty</a:t>
            </a:r>
            <a:r>
              <a:rPr lang="en-US" sz="5400" i="1" dirty="0">
                <a:solidFill>
                  <a:schemeClr val="bg1"/>
                </a:solidFill>
                <a:latin typeface="Arial" charset="0"/>
                <a:cs typeface="Arial" charset="0"/>
              </a:rPr>
              <a:t>: </a:t>
            </a:r>
            <a:r>
              <a:rPr lang="en-US" sz="5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Dorothie</a:t>
            </a:r>
            <a:r>
              <a:rPr lang="en-US" sz="5400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Durosier</a:t>
            </a:r>
            <a:r>
              <a:rPr lang="en-US" sz="5400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Mertilus</a:t>
            </a:r>
            <a:r>
              <a:rPr lang="en-US" sz="5400" i="1" dirty="0">
                <a:solidFill>
                  <a:schemeClr val="bg1"/>
                </a:solidFill>
                <a:latin typeface="Arial" charset="0"/>
                <a:cs typeface="Arial" charset="0"/>
              </a:rPr>
              <a:t>, DNP, APRN, AGNP-C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508325"/>
            <a:ext cx="49377600" cy="4410075"/>
          </a:xfrm>
          <a:prstGeom prst="rect">
            <a:avLst/>
          </a:prstGeom>
          <a:solidFill>
            <a:srgbClr val="177A57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5" name="Title 4"/>
          <p:cNvSpPr txBox="1">
            <a:spLocks noChangeArrowheads="1"/>
          </p:cNvSpPr>
          <p:nvPr/>
        </p:nvSpPr>
        <p:spPr bwMode="auto">
          <a:xfrm>
            <a:off x="360363" y="29244925"/>
            <a:ext cx="389493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258" tIns="235129" rIns="470258" bIns="235129"/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Mindfulness meditation is an effective non-pharmacology therapy for cancer pain management.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17446" y="5946412"/>
            <a:ext cx="10660063" cy="162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651125" indent="-5715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At a malignant hematology clinic in Central Florida: 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Approximately 20% of patients reported pain 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70% of these patients suffered from moderate-to-severe pain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81% of them reported no change in pain from previous visits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Pain involves physical, psychological, and emotional states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err="1">
                <a:latin typeface="Arial"/>
                <a:cs typeface="Arial"/>
              </a:rPr>
              <a:t>Fathi</a:t>
            </a:r>
            <a:r>
              <a:rPr lang="en-US" sz="1800" dirty="0">
                <a:latin typeface="Arial"/>
                <a:cs typeface="Arial"/>
              </a:rPr>
              <a:t> &amp; </a:t>
            </a:r>
            <a:r>
              <a:rPr lang="en-US" sz="1800" dirty="0" err="1">
                <a:latin typeface="Arial"/>
                <a:cs typeface="Arial"/>
              </a:rPr>
              <a:t>Akhlaghifard</a:t>
            </a:r>
            <a:r>
              <a:rPr lang="en-US" sz="1800" dirty="0">
                <a:latin typeface="Arial"/>
                <a:cs typeface="Arial"/>
              </a:rPr>
              <a:t>, 2019). 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>
                <a:latin typeface="Arial" charset="0"/>
                <a:cs typeface="Arial" charset="0"/>
              </a:rPr>
              <a:t>Approaches to c</a:t>
            </a:r>
            <a:r>
              <a:rPr lang="en-US" sz="2800" dirty="0" smtClean="0">
                <a:latin typeface="Arial" charset="0"/>
                <a:cs typeface="Arial" charset="0"/>
              </a:rPr>
              <a:t>ancer </a:t>
            </a:r>
            <a:r>
              <a:rPr lang="en-US" sz="2800" dirty="0">
                <a:latin typeface="Arial" charset="0"/>
                <a:cs typeface="Arial" charset="0"/>
              </a:rPr>
              <a:t>p</a:t>
            </a:r>
            <a:r>
              <a:rPr lang="en-US" sz="2800" dirty="0" smtClean="0">
                <a:latin typeface="Arial" charset="0"/>
                <a:cs typeface="Arial" charset="0"/>
              </a:rPr>
              <a:t>ain </a:t>
            </a:r>
            <a:r>
              <a:rPr lang="en-US" sz="2800" dirty="0">
                <a:latin typeface="Arial" charset="0"/>
                <a:cs typeface="Arial" charset="0"/>
              </a:rPr>
              <a:t>m</a:t>
            </a:r>
            <a:r>
              <a:rPr lang="en-US" sz="2800" dirty="0" smtClean="0">
                <a:latin typeface="Arial" charset="0"/>
                <a:cs typeface="Arial" charset="0"/>
              </a:rPr>
              <a:t>anagement</a:t>
            </a:r>
            <a:r>
              <a:rPr lang="en-US" sz="2800" dirty="0">
                <a:latin typeface="Arial" charset="0"/>
                <a:cs typeface="Arial" charset="0"/>
              </a:rPr>
              <a:t>: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Multimodal approach of opioids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Adjuvant medications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Complementary therapies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(Scarborough &amp; Smith, 2018) 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Mindfulness meditation, a psychological non-pharmacological intervention, has shown to decrease pain during and after cancer treatment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Jara et al., 2018). </a:t>
            </a:r>
            <a:endParaRPr lang="en-US" sz="1800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To decrease the intensity of present pain in hematology oncology patients through the implementation of mindfulness </a:t>
            </a:r>
            <a:r>
              <a:rPr lang="en-US" sz="2800" dirty="0">
                <a:latin typeface="Arial" charset="0"/>
                <a:cs typeface="Arial" charset="0"/>
              </a:rPr>
              <a:t>m</a:t>
            </a:r>
            <a:r>
              <a:rPr lang="en-US" sz="2800" dirty="0" smtClean="0">
                <a:latin typeface="Arial" charset="0"/>
                <a:cs typeface="Arial" charset="0"/>
              </a:rPr>
              <a:t>editation therapy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overarching goal is to improve patients’ pain.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PICOT question: Does the implementation of a mindfulness-based stress reduction meditation decrease pain intensity in hematology oncology patients with moderate-to-severe pain, within a three-month period, compared to current practice?  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Char char="•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3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3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3361055" y="5085253"/>
            <a:ext cx="10676937" cy="69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marL="914400" indent="-457200">
              <a:buFont typeface="Wingdings" charset="2"/>
              <a:buChar char="²"/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marL="465138" indent="-465138">
              <a:buFont typeface="Wingdings" charset="2"/>
              <a:buChar char="²"/>
              <a:defRPr/>
            </a:pPr>
            <a:r>
              <a:rPr lang="en-US" sz="2800" b="1" dirty="0">
                <a:latin typeface="Arial" charset="0"/>
                <a:cs typeface="Arial" charset="0"/>
              </a:rPr>
              <a:t>Inclusion </a:t>
            </a:r>
            <a:r>
              <a:rPr lang="en-US" sz="2800" b="1" dirty="0" smtClean="0">
                <a:latin typeface="Arial" charset="0"/>
                <a:cs typeface="Arial" charset="0"/>
              </a:rPr>
              <a:t>criteria:</a:t>
            </a:r>
          </a:p>
          <a:p>
            <a:pPr marL="866775" lvl="1" indent="-401638"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Individuals </a:t>
            </a:r>
            <a:r>
              <a:rPr lang="en-US" sz="2800" dirty="0">
                <a:latin typeface="Arial" charset="0"/>
                <a:cs typeface="Arial" charset="0"/>
              </a:rPr>
              <a:t>18 years of </a:t>
            </a:r>
            <a:r>
              <a:rPr lang="en-US" sz="2800" dirty="0" smtClean="0">
                <a:latin typeface="Arial" charset="0"/>
                <a:cs typeface="Arial" charset="0"/>
              </a:rPr>
              <a:t>age or older</a:t>
            </a:r>
          </a:p>
          <a:p>
            <a:pPr marL="866775" lvl="1" indent="-401638">
              <a:buFont typeface="Arial"/>
              <a:buChar char="•"/>
              <a:defRPr/>
            </a:pPr>
            <a:r>
              <a:rPr lang="en-US" sz="2800" dirty="0">
                <a:latin typeface="Arial" charset="0"/>
                <a:cs typeface="Arial" charset="0"/>
              </a:rPr>
              <a:t>D</a:t>
            </a:r>
            <a:r>
              <a:rPr lang="en-US" sz="2800" dirty="0" smtClean="0">
                <a:latin typeface="Arial" charset="0"/>
                <a:cs typeface="Arial" charset="0"/>
              </a:rPr>
              <a:t>iagnosis of lymphoma 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marL="465138" indent="-465138">
              <a:buFont typeface="Wingdings" charset="2"/>
              <a:buChar char="²"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Exclusion </a:t>
            </a: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dirty="0" smtClean="0">
                <a:latin typeface="Arial" charset="0"/>
                <a:cs typeface="Arial" charset="0"/>
              </a:rPr>
              <a:t>riterion</a:t>
            </a:r>
            <a:r>
              <a:rPr lang="en-US" sz="2800" b="1" dirty="0">
                <a:latin typeface="Arial" charset="0"/>
                <a:cs typeface="Arial" charset="0"/>
              </a:rPr>
              <a:t>: 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marL="866775" lvl="1" indent="-401638"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Patients with dementia or altered mental status  </a:t>
            </a:r>
          </a:p>
          <a:p>
            <a:pPr marL="457200" indent="-457200">
              <a:buFont typeface="Wingdings" charset="2"/>
              <a:buChar char="²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Wingdings" charset="2"/>
              <a:buChar char="²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527050" indent="-465138">
              <a:buFont typeface="Wingdings" charset="2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A malignant hematology outpatient clinic, located in Central Florida  </a:t>
            </a:r>
          </a:p>
          <a:p>
            <a:pPr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36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38099740" y="6116054"/>
            <a:ext cx="10665645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²"/>
            </a:pPr>
            <a:r>
              <a:rPr lang="en-US" sz="2800" dirty="0">
                <a:latin typeface="Arial"/>
                <a:cs typeface="Arial"/>
              </a:rPr>
              <a:t>Statistically significant effect in decreasing pain in breast cancer </a:t>
            </a:r>
            <a:r>
              <a:rPr lang="en-US" sz="2800" dirty="0" smtClean="0">
                <a:latin typeface="Arial"/>
                <a:cs typeface="Arial"/>
              </a:rPr>
              <a:t>patients (</a:t>
            </a:r>
            <a:r>
              <a:rPr lang="en-US" sz="2800" i="1" dirty="0">
                <a:latin typeface="Arial"/>
                <a:cs typeface="Arial"/>
              </a:rPr>
              <a:t>p </a:t>
            </a:r>
            <a:r>
              <a:rPr lang="en-US" sz="2800" dirty="0">
                <a:latin typeface="Arial"/>
                <a:cs typeface="Arial"/>
              </a:rPr>
              <a:t>&lt; .002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Johannsen et </a:t>
            </a:r>
            <a:r>
              <a:rPr lang="en-US" sz="1800" dirty="0" smtClean="0">
                <a:latin typeface="Arial"/>
                <a:cs typeface="Arial"/>
              </a:rPr>
              <a:t>al., 2016</a:t>
            </a:r>
            <a:r>
              <a:rPr lang="en-US" sz="1800" dirty="0" smtClean="0">
                <a:effectLst/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0"/>
              <a:buChar char="²"/>
            </a:pPr>
            <a:r>
              <a:rPr lang="en-US" sz="2800" dirty="0">
                <a:latin typeface="Arial" charset="0"/>
                <a:cs typeface="Arial" charset="0"/>
              </a:rPr>
              <a:t>Potentially reduce pain catastrophizing and </a:t>
            </a:r>
            <a:r>
              <a:rPr lang="en-US" sz="2800" dirty="0" smtClean="0">
                <a:latin typeface="Arial" charset="0"/>
                <a:cs typeface="Arial" charset="0"/>
              </a:rPr>
              <a:t>enhance </a:t>
            </a:r>
            <a:r>
              <a:rPr lang="en-US" sz="2800" dirty="0">
                <a:latin typeface="Arial" charset="0"/>
                <a:cs typeface="Arial" charset="0"/>
              </a:rPr>
              <a:t>overall well-being in hematology oncology </a:t>
            </a:r>
            <a:r>
              <a:rPr lang="en-US" sz="2800" dirty="0" smtClean="0">
                <a:latin typeface="Arial" charset="0"/>
                <a:cs typeface="Arial" charset="0"/>
              </a:rPr>
              <a:t>patients </a:t>
            </a:r>
            <a:r>
              <a:rPr lang="en-US" sz="1800" dirty="0" smtClean="0">
                <a:latin typeface="Arial"/>
                <a:cs typeface="Arial"/>
              </a:rPr>
              <a:t>(Hess, 2018</a:t>
            </a:r>
            <a:r>
              <a:rPr lang="en-US" sz="1800" dirty="0">
                <a:latin typeface="Arial"/>
                <a:cs typeface="Arial"/>
              </a:rPr>
              <a:t>) 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>
              <a:buFont typeface="Wingdings" charset="0"/>
              <a:buChar char="²"/>
            </a:pPr>
            <a:r>
              <a:rPr lang="en-US" sz="2800" dirty="0" smtClean="0">
                <a:latin typeface="Arial" charset="0"/>
                <a:cs typeface="Arial" charset="0"/>
              </a:rPr>
              <a:t>Improves </a:t>
            </a:r>
            <a:r>
              <a:rPr lang="en-US" sz="2800" dirty="0">
                <a:latin typeface="Arial" charset="0"/>
                <a:cs typeface="Arial" charset="0"/>
              </a:rPr>
              <a:t>chronic pain, depression, and </a:t>
            </a:r>
            <a:r>
              <a:rPr lang="en-US" sz="2800" dirty="0" smtClean="0">
                <a:latin typeface="Arial" charset="0"/>
                <a:cs typeface="Arial" charset="0"/>
              </a:rPr>
              <a:t>anxiety in cancer patients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Hilton et al., 2017; Johannsen et al., 2016; Kubo et al., 2019; Ngamkham et al., 2019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0"/>
              <a:buChar char="²"/>
            </a:pPr>
            <a:r>
              <a:rPr lang="en-US" sz="2800" dirty="0" smtClean="0">
                <a:latin typeface="Arial" charset="0"/>
                <a:cs typeface="Arial" charset="0"/>
              </a:rPr>
              <a:t>Safely </a:t>
            </a:r>
            <a:r>
              <a:rPr lang="en-US" sz="2800" dirty="0">
                <a:latin typeface="Arial" charset="0"/>
                <a:cs typeface="Arial" charset="0"/>
              </a:rPr>
              <a:t>decrease pain severity in cancer patients treated with </a:t>
            </a:r>
            <a:r>
              <a:rPr lang="en-US" sz="2800" dirty="0" smtClean="0">
                <a:latin typeface="Arial" charset="0"/>
                <a:cs typeface="Arial" charset="0"/>
              </a:rPr>
              <a:t>opioids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Zgierska et </a:t>
            </a:r>
            <a:r>
              <a:rPr lang="en-US" sz="1800" dirty="0" smtClean="0">
                <a:latin typeface="Arial"/>
                <a:cs typeface="Arial"/>
              </a:rPr>
              <a:t>al., 2016) 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0"/>
              <a:buChar char="²"/>
            </a:pPr>
            <a:r>
              <a:rPr lang="en-US" sz="2800" dirty="0">
                <a:latin typeface="Arial" charset="0"/>
                <a:cs typeface="Arial" charset="0"/>
              </a:rPr>
              <a:t>Short-term—10-minute body scan meditation—successful in decreasing pain-related distress and perception </a:t>
            </a:r>
            <a:r>
              <a:rPr lang="en-US" sz="2800" dirty="0" smtClean="0">
                <a:latin typeface="Arial" charset="0"/>
                <a:cs typeface="Arial" charset="0"/>
              </a:rPr>
              <a:t>of </a:t>
            </a:r>
            <a:r>
              <a:rPr lang="en-US" sz="2800" dirty="0">
                <a:latin typeface="Arial" charset="0"/>
                <a:cs typeface="Arial" charset="0"/>
              </a:rPr>
              <a:t>pain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sz="2800" i="1" dirty="0">
                <a:latin typeface="Arial"/>
                <a:cs typeface="Arial"/>
              </a:rPr>
              <a:t>p </a:t>
            </a:r>
            <a:r>
              <a:rPr lang="en-US" sz="2800" dirty="0">
                <a:latin typeface="Arial"/>
                <a:cs typeface="Arial"/>
              </a:rPr>
              <a:t>&lt; .005, </a:t>
            </a:r>
            <a:r>
              <a:rPr lang="en-US" sz="2800" i="1" dirty="0">
                <a:latin typeface="Arial"/>
                <a:cs typeface="Arial"/>
              </a:rPr>
              <a:t>p </a:t>
            </a:r>
            <a:r>
              <a:rPr lang="en-US" sz="2800" dirty="0">
                <a:latin typeface="Arial"/>
                <a:cs typeface="Arial"/>
              </a:rPr>
              <a:t>&lt; .036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Ussher et </a:t>
            </a:r>
            <a:r>
              <a:rPr lang="en-US" sz="1800" dirty="0" smtClean="0">
                <a:latin typeface="Arial"/>
                <a:cs typeface="Arial"/>
              </a:rPr>
              <a:t>al.,2014</a:t>
            </a:r>
            <a:r>
              <a:rPr lang="en-US" sz="1800" dirty="0">
                <a:latin typeface="Arial"/>
                <a:cs typeface="Arial"/>
              </a:rPr>
              <a:t>) </a:t>
            </a:r>
          </a:p>
          <a:p>
            <a:pPr>
              <a:buFont typeface="Wingdings" charset="0"/>
              <a:buChar char="²"/>
            </a:pPr>
            <a:r>
              <a:rPr lang="en-US" sz="2800" dirty="0">
                <a:latin typeface="Arial" charset="0"/>
                <a:cs typeface="Arial" charset="0"/>
              </a:rPr>
              <a:t> A single 15-minute session of scripted MBSR meditation significantly decreased the intensity of </a:t>
            </a:r>
            <a:r>
              <a:rPr lang="en-US" sz="2800" dirty="0" smtClean="0">
                <a:latin typeface="Arial" charset="0"/>
                <a:cs typeface="Arial" charset="0"/>
              </a:rPr>
              <a:t>pain </a:t>
            </a:r>
            <a:r>
              <a:rPr lang="en-US" sz="2000" dirty="0" smtClean="0">
                <a:latin typeface="Arial" charset="0"/>
                <a:cs typeface="Arial" charset="0"/>
              </a:rPr>
              <a:t>(</a:t>
            </a:r>
            <a:r>
              <a:rPr lang="en-US" sz="2000" dirty="0"/>
              <a:t>Garland et al</a:t>
            </a:r>
            <a:r>
              <a:rPr lang="en-US" sz="2000" dirty="0" smtClean="0"/>
              <a:t>., 2017)</a:t>
            </a:r>
            <a:endParaRPr lang="en-US" sz="2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2800" b="1" dirty="0">
              <a:latin typeface="Arial" charset="0"/>
              <a:cs typeface="Arial" charset="0"/>
            </a:endParaRPr>
          </a:p>
          <a:p>
            <a:pPr eaLnBrk="1" hangingPunct="1"/>
            <a:endParaRPr lang="en-US" sz="2800" b="1" dirty="0">
              <a:latin typeface="Arial" charset="0"/>
              <a:cs typeface="Arial" charset="0"/>
            </a:endParaRPr>
          </a:p>
        </p:txBody>
      </p:sp>
      <p:pic>
        <p:nvPicPr>
          <p:cNvPr id="15369" name="Picture 10" descr="USouthFlorida-darkbg-1c-white-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675" y="30148213"/>
            <a:ext cx="81581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730076" y="5270687"/>
            <a:ext cx="10799762" cy="226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3512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ct val="50000"/>
              </a:spcBef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The following mindfulness meditation algorithm was developed as part of the Standard Operation Procedure: Mindfulness Meditation Protocol.</a:t>
            </a: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18" y="20283027"/>
            <a:ext cx="9188451" cy="546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innovationdecision-process-presentation-7-7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 b="38300"/>
          <a:stretch>
            <a:fillRect/>
          </a:stretch>
        </p:blipFill>
        <p:spPr bwMode="auto">
          <a:xfrm>
            <a:off x="1862138" y="26412825"/>
            <a:ext cx="89027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2374106" y="25961234"/>
            <a:ext cx="787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Arial" charset="0"/>
                <a:cs typeface="Arial" charset="0"/>
              </a:rPr>
              <a:t>Innovation-Decision Process Nursing Theory</a:t>
            </a:r>
          </a:p>
        </p:txBody>
      </p:sp>
      <p:pic>
        <p:nvPicPr>
          <p:cNvPr id="143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4676" y="7846920"/>
            <a:ext cx="10799762" cy="15078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BB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0076" y="23418267"/>
            <a:ext cx="10799762" cy="485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BB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76" name="TextBox 8"/>
          <p:cNvSpPr txBox="1">
            <a:spLocks noChangeArrowheads="1"/>
          </p:cNvSpPr>
          <p:nvPr/>
        </p:nvSpPr>
        <p:spPr bwMode="auto">
          <a:xfrm>
            <a:off x="26574750" y="27751088"/>
            <a:ext cx="792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Mindfulness Meditation Adjunct Therapy: Flow Chart </a:t>
            </a:r>
          </a:p>
        </p:txBody>
      </p:sp>
      <p:pic>
        <p:nvPicPr>
          <p:cNvPr id="15377" name="Picture 1" descr="Screen Shot 2022-02-15 at 8.51.57 P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55" y="10309662"/>
            <a:ext cx="10697804" cy="860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Box 2"/>
          <p:cNvSpPr txBox="1">
            <a:spLocks noChangeArrowheads="1"/>
          </p:cNvSpPr>
          <p:nvPr/>
        </p:nvSpPr>
        <p:spPr bwMode="auto">
          <a:xfrm>
            <a:off x="13361055" y="18962111"/>
            <a:ext cx="10891838" cy="93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Wingdings" charset="2"/>
              <a:buChar char="²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914400" indent="-457200">
              <a:buFont typeface="Wingdings" charset="2"/>
              <a:buChar char="²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57200"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03225" indent="-403225">
              <a:buFont typeface="Wingdings" charset="2"/>
              <a:buChar char="²"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Variable</a:t>
            </a:r>
            <a:r>
              <a:rPr lang="en-US" sz="2800" dirty="0" smtClean="0">
                <a:latin typeface="Arial" charset="0"/>
                <a:cs typeface="Arial" charset="0"/>
              </a:rPr>
              <a:t>: Intensity of pain reported by patients before and after the intervention</a:t>
            </a:r>
          </a:p>
          <a:p>
            <a:pPr marL="403225" indent="-403225">
              <a:buFont typeface="Wingdings" charset="2"/>
              <a:buChar char="²"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Instrument</a:t>
            </a:r>
            <a:r>
              <a:rPr lang="en-US" sz="2800" dirty="0" smtClean="0">
                <a:latin typeface="Arial" charset="0"/>
                <a:cs typeface="Arial" charset="0"/>
              </a:rPr>
              <a:t>: The Numeric Rating Scale (NRS) is a validated tool used to measure pain intensity before and after the intervention </a:t>
            </a:r>
            <a:r>
              <a:rPr lang="en-US" sz="1200" dirty="0" smtClean="0">
                <a:latin typeface="Arial"/>
                <a:cs typeface="Arial"/>
              </a:rPr>
              <a:t>(Kim </a:t>
            </a:r>
            <a:r>
              <a:rPr lang="en-US" sz="1200" dirty="0">
                <a:latin typeface="Arial"/>
                <a:cs typeface="Arial"/>
              </a:rPr>
              <a:t>&amp; Jung, </a:t>
            </a:r>
            <a:r>
              <a:rPr lang="en-US" sz="1200" dirty="0" smtClean="0">
                <a:latin typeface="Arial"/>
                <a:cs typeface="Arial"/>
              </a:rPr>
              <a:t>2020). </a:t>
            </a:r>
          </a:p>
          <a:p>
            <a:pPr marL="457200"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57200" eaLnBrk="1" hangingPunct="1">
              <a:lnSpc>
                <a:spcPct val="120000"/>
              </a:lnSpc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57200" eaLnBrk="1" hangingPunct="1">
              <a:lnSpc>
                <a:spcPct val="120000"/>
              </a:lnSpc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Electronic health records (EHR) will be used to review and obtain participants’ demographics and clinical characteristics as well as current pain management interventions.</a:t>
            </a:r>
          </a:p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Health Insurance Portability and Accountability Act (HIPAA) regulations will be followed throughout the project.</a:t>
            </a:r>
          </a:p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Data will be de-identified by assigning an identification (ID) number to each participant.</a:t>
            </a:r>
          </a:p>
          <a:p>
            <a:pPr marL="457200" indent="-457200" eaLnBrk="1" hangingPunct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Data </a:t>
            </a:r>
            <a:r>
              <a:rPr lang="en-US" sz="2800" dirty="0" smtClean="0">
                <a:latin typeface="Arial"/>
                <a:cs typeface="Arial"/>
              </a:rPr>
              <a:t>collection will be completed </a:t>
            </a:r>
            <a:r>
              <a:rPr lang="en-US" sz="2800" dirty="0">
                <a:latin typeface="Arial"/>
                <a:cs typeface="Arial"/>
              </a:rPr>
              <a:t>in </a:t>
            </a:r>
            <a:r>
              <a:rPr lang="en-US" sz="2800" dirty="0" smtClean="0">
                <a:latin typeface="Arial"/>
                <a:cs typeface="Arial"/>
              </a:rPr>
              <a:t>a three-month </a:t>
            </a:r>
            <a:r>
              <a:rPr lang="en-US" sz="2800" dirty="0">
                <a:latin typeface="Arial"/>
                <a:cs typeface="Arial"/>
              </a:rPr>
              <a:t>time </a:t>
            </a:r>
            <a:r>
              <a:rPr lang="en-US" sz="2800" dirty="0" smtClean="0">
                <a:latin typeface="Arial"/>
                <a:cs typeface="Arial"/>
              </a:rPr>
              <a:t>frame.</a:t>
            </a:r>
          </a:p>
        </p:txBody>
      </p:sp>
      <p:grpSp>
        <p:nvGrpSpPr>
          <p:cNvPr id="15379" name="TextBox 3"/>
          <p:cNvGrpSpPr>
            <a:grpSpLocks/>
          </p:cNvGrpSpPr>
          <p:nvPr/>
        </p:nvGrpSpPr>
        <p:grpSpPr bwMode="auto">
          <a:xfrm flipV="1">
            <a:off x="534936" y="4927334"/>
            <a:ext cx="11091672" cy="1188720"/>
            <a:chOff x="-128" y="2920"/>
            <a:chExt cx="6617" cy="744"/>
          </a:xfrm>
        </p:grpSpPr>
        <p:pic>
          <p:nvPicPr>
            <p:cNvPr id="15421" name="TextBox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" y="2920"/>
              <a:ext cx="6617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2" name="Text Box 20"/>
            <p:cNvSpPr txBox="1">
              <a:spLocks noChangeArrowheads="1"/>
            </p:cNvSpPr>
            <p:nvPr/>
          </p:nvSpPr>
          <p:spPr bwMode="auto">
            <a:xfrm rot="10800000">
              <a:off x="259" y="3026"/>
              <a:ext cx="6071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PROBLEM STATEMENT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8396" y="13680742"/>
            <a:ext cx="11091672" cy="1185291"/>
            <a:chOff x="191834" y="13619163"/>
            <a:chExt cx="11844841" cy="1185291"/>
          </a:xfrm>
        </p:grpSpPr>
        <p:pic>
          <p:nvPicPr>
            <p:cNvPr id="15419" name="TextBox 2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13619163"/>
              <a:ext cx="11844841" cy="118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0" name="Text Box 23"/>
            <p:cNvSpPr txBox="1">
              <a:spLocks noChangeArrowheads="1"/>
            </p:cNvSpPr>
            <p:nvPr/>
          </p:nvSpPr>
          <p:spPr bwMode="auto">
            <a:xfrm>
              <a:off x="456350" y="13711580"/>
              <a:ext cx="108683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sz="4000" b="1" dirty="0">
                  <a:latin typeface="Arial" charset="0"/>
                  <a:cs typeface="Arial" charset="0"/>
                </a:rPr>
                <a:t>PROJECT PURPOSE</a:t>
              </a:r>
            </a:p>
          </p:txBody>
        </p:sp>
      </p:grpSp>
      <p:grpSp>
        <p:nvGrpSpPr>
          <p:cNvPr id="15381" name="TextBox 21"/>
          <p:cNvGrpSpPr>
            <a:grpSpLocks/>
          </p:cNvGrpSpPr>
          <p:nvPr/>
        </p:nvGrpSpPr>
        <p:grpSpPr bwMode="auto">
          <a:xfrm>
            <a:off x="526937" y="19170650"/>
            <a:ext cx="11091672" cy="1181100"/>
            <a:chOff x="24" y="13224"/>
            <a:chExt cx="6832" cy="744"/>
          </a:xfrm>
        </p:grpSpPr>
        <p:pic>
          <p:nvPicPr>
            <p:cNvPr id="15417" name="TextBox 2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3224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8" name="Text Box 26"/>
            <p:cNvSpPr txBox="1">
              <a:spLocks noChangeArrowheads="1"/>
            </p:cNvSpPr>
            <p:nvPr/>
          </p:nvSpPr>
          <p:spPr bwMode="auto">
            <a:xfrm>
              <a:off x="342" y="13376"/>
              <a:ext cx="626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 MODEL/NURSING THEORY</a:t>
              </a:r>
            </a:p>
          </p:txBody>
        </p:sp>
      </p:grpSp>
      <p:grpSp>
        <p:nvGrpSpPr>
          <p:cNvPr id="15382" name="TextBox 22"/>
          <p:cNvGrpSpPr>
            <a:grpSpLocks/>
          </p:cNvGrpSpPr>
          <p:nvPr/>
        </p:nvGrpSpPr>
        <p:grpSpPr bwMode="auto">
          <a:xfrm>
            <a:off x="13146445" y="4932046"/>
            <a:ext cx="11091100" cy="1188720"/>
            <a:chOff x="7312" y="2984"/>
            <a:chExt cx="8539" cy="744"/>
          </a:xfrm>
        </p:grpSpPr>
        <p:pic>
          <p:nvPicPr>
            <p:cNvPr id="15415" name="TextBox 2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" y="2984"/>
              <a:ext cx="8539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6" name="Text Box 29"/>
            <p:cNvSpPr txBox="1">
              <a:spLocks noChangeArrowheads="1"/>
            </p:cNvSpPr>
            <p:nvPr/>
          </p:nvSpPr>
          <p:spPr bwMode="auto">
            <a:xfrm>
              <a:off x="7465" y="3132"/>
              <a:ext cx="783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METHODS</a:t>
              </a:r>
            </a:p>
          </p:txBody>
        </p:sp>
      </p:grpSp>
      <p:grpSp>
        <p:nvGrpSpPr>
          <p:cNvPr id="15383" name="TextBox 23"/>
          <p:cNvGrpSpPr>
            <a:grpSpLocks/>
          </p:cNvGrpSpPr>
          <p:nvPr/>
        </p:nvGrpSpPr>
        <p:grpSpPr bwMode="auto">
          <a:xfrm>
            <a:off x="13167312" y="8333139"/>
            <a:ext cx="11091863" cy="1188240"/>
            <a:chOff x="7288" y="5448"/>
            <a:chExt cx="7992" cy="899"/>
          </a:xfrm>
        </p:grpSpPr>
        <p:pic>
          <p:nvPicPr>
            <p:cNvPr id="15413" name="TextBox 2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" y="5448"/>
              <a:ext cx="79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4" name="Text Box 32"/>
            <p:cNvSpPr txBox="1">
              <a:spLocks noChangeArrowheads="1"/>
            </p:cNvSpPr>
            <p:nvPr/>
          </p:nvSpPr>
          <p:spPr bwMode="auto">
            <a:xfrm>
              <a:off x="7437" y="5595"/>
              <a:ext cx="733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SETTING</a:t>
              </a:r>
            </a:p>
          </p:txBody>
        </p:sp>
      </p:grpSp>
      <p:grpSp>
        <p:nvGrpSpPr>
          <p:cNvPr id="15384" name="TextBox 24"/>
          <p:cNvGrpSpPr>
            <a:grpSpLocks/>
          </p:cNvGrpSpPr>
          <p:nvPr/>
        </p:nvGrpSpPr>
        <p:grpSpPr bwMode="auto">
          <a:xfrm>
            <a:off x="13146445" y="19286538"/>
            <a:ext cx="11090275" cy="1181100"/>
            <a:chOff x="7272" y="11960"/>
            <a:chExt cx="8008" cy="744"/>
          </a:xfrm>
        </p:grpSpPr>
        <p:pic>
          <p:nvPicPr>
            <p:cNvPr id="15411" name="TextBox 2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" y="11960"/>
              <a:ext cx="800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2" name="Text Box 35"/>
            <p:cNvSpPr txBox="1">
              <a:spLocks noChangeArrowheads="1"/>
            </p:cNvSpPr>
            <p:nvPr/>
          </p:nvSpPr>
          <p:spPr bwMode="auto">
            <a:xfrm>
              <a:off x="7418" y="12108"/>
              <a:ext cx="734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INSTRUMENT</a:t>
              </a:r>
            </a:p>
          </p:txBody>
        </p:sp>
      </p:grpSp>
      <p:grpSp>
        <p:nvGrpSpPr>
          <p:cNvPr id="15385" name="TextBox 25"/>
          <p:cNvGrpSpPr>
            <a:grpSpLocks/>
          </p:cNvGrpSpPr>
          <p:nvPr/>
        </p:nvGrpSpPr>
        <p:grpSpPr bwMode="auto">
          <a:xfrm>
            <a:off x="13162618" y="22779298"/>
            <a:ext cx="11090275" cy="1188720"/>
            <a:chOff x="7272" y="14200"/>
            <a:chExt cx="8232" cy="798"/>
          </a:xfrm>
        </p:grpSpPr>
        <p:pic>
          <p:nvPicPr>
            <p:cNvPr id="15409" name="TextBox 2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" y="14200"/>
              <a:ext cx="8232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0" name="Text Box 38"/>
            <p:cNvSpPr txBox="1">
              <a:spLocks noChangeArrowheads="1"/>
            </p:cNvSpPr>
            <p:nvPr/>
          </p:nvSpPr>
          <p:spPr bwMode="auto">
            <a:xfrm>
              <a:off x="7435" y="14296"/>
              <a:ext cx="716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 INTERVENTION &amp; DATA COLLECTION</a:t>
              </a:r>
            </a:p>
          </p:txBody>
        </p:sp>
      </p:grpSp>
      <p:grpSp>
        <p:nvGrpSpPr>
          <p:cNvPr id="15386" name="TextBox 26"/>
          <p:cNvGrpSpPr>
            <a:grpSpLocks/>
          </p:cNvGrpSpPr>
          <p:nvPr/>
        </p:nvGrpSpPr>
        <p:grpSpPr bwMode="auto">
          <a:xfrm rot="10800000" flipV="1">
            <a:off x="25438166" y="4936758"/>
            <a:ext cx="11091672" cy="1188720"/>
            <a:chOff x="15936" y="3040"/>
            <a:chExt cx="6838" cy="744"/>
          </a:xfrm>
        </p:grpSpPr>
        <p:pic>
          <p:nvPicPr>
            <p:cNvPr id="15407" name="TextBox 26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6" y="3040"/>
              <a:ext cx="683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8" name="Text Box 41"/>
            <p:cNvSpPr txBox="1">
              <a:spLocks noChangeArrowheads="1"/>
            </p:cNvSpPr>
            <p:nvPr/>
          </p:nvSpPr>
          <p:spPr bwMode="auto">
            <a:xfrm>
              <a:off x="16081" y="3146"/>
              <a:ext cx="627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RESULTS</a:t>
              </a:r>
            </a:p>
          </p:txBody>
        </p:sp>
      </p:grpSp>
      <p:grpSp>
        <p:nvGrpSpPr>
          <p:cNvPr id="15387" name="TextBox 27"/>
          <p:cNvGrpSpPr>
            <a:grpSpLocks/>
          </p:cNvGrpSpPr>
          <p:nvPr/>
        </p:nvGrpSpPr>
        <p:grpSpPr bwMode="auto">
          <a:xfrm rot="10800000" flipV="1">
            <a:off x="37782263" y="4927334"/>
            <a:ext cx="11084436" cy="1188720"/>
            <a:chOff x="23816" y="2984"/>
            <a:chExt cx="6832" cy="744"/>
          </a:xfrm>
        </p:grpSpPr>
        <p:pic>
          <p:nvPicPr>
            <p:cNvPr id="15405" name="TextBox 2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6" y="2984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6" name="Text Box 44"/>
            <p:cNvSpPr txBox="1">
              <a:spLocks noChangeArrowheads="1"/>
            </p:cNvSpPr>
            <p:nvPr/>
          </p:nvSpPr>
          <p:spPr bwMode="auto">
            <a:xfrm>
              <a:off x="23969" y="3132"/>
              <a:ext cx="653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DISCUSSION</a:t>
              </a:r>
            </a:p>
          </p:txBody>
        </p:sp>
      </p:grpSp>
      <p:grpSp>
        <p:nvGrpSpPr>
          <p:cNvPr id="15388" name="TextBox 29"/>
          <p:cNvGrpSpPr>
            <a:grpSpLocks/>
          </p:cNvGrpSpPr>
          <p:nvPr/>
        </p:nvGrpSpPr>
        <p:grpSpPr bwMode="auto">
          <a:xfrm>
            <a:off x="37782774" y="14698163"/>
            <a:ext cx="11083925" cy="1181100"/>
            <a:chOff x="23736" y="9560"/>
            <a:chExt cx="6832" cy="744"/>
          </a:xfrm>
        </p:grpSpPr>
        <p:pic>
          <p:nvPicPr>
            <p:cNvPr id="15403" name="TextBox 29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" y="9560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4" name="Text Box 47"/>
            <p:cNvSpPr txBox="1">
              <a:spLocks noChangeArrowheads="1"/>
            </p:cNvSpPr>
            <p:nvPr/>
          </p:nvSpPr>
          <p:spPr bwMode="auto">
            <a:xfrm>
              <a:off x="23887" y="9709"/>
              <a:ext cx="653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I</a:t>
              </a:r>
              <a:r>
                <a:rPr lang="en-US" sz="4000" b="1" dirty="0" smtClean="0">
                  <a:latin typeface="Arial" charset="0"/>
                  <a:cs typeface="Arial" charset="0"/>
                </a:rPr>
                <a:t>MPLICATIONS</a:t>
              </a:r>
              <a:endParaRPr lang="en-US" sz="40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5389" name="TextBox 30"/>
          <p:cNvGrpSpPr>
            <a:grpSpLocks/>
          </p:cNvGrpSpPr>
          <p:nvPr/>
        </p:nvGrpSpPr>
        <p:grpSpPr bwMode="auto">
          <a:xfrm>
            <a:off x="37782263" y="17959488"/>
            <a:ext cx="11083925" cy="1181100"/>
            <a:chOff x="23736" y="11848"/>
            <a:chExt cx="6832" cy="744"/>
          </a:xfrm>
        </p:grpSpPr>
        <p:pic>
          <p:nvPicPr>
            <p:cNvPr id="15401" name="TextBox 3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" y="11848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Text Box 50"/>
            <p:cNvSpPr txBox="1">
              <a:spLocks noChangeArrowheads="1"/>
            </p:cNvSpPr>
            <p:nvPr/>
          </p:nvSpPr>
          <p:spPr bwMode="auto">
            <a:xfrm>
              <a:off x="23887" y="11997"/>
              <a:ext cx="653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>
                  <a:latin typeface="Arial" charset="0"/>
                  <a:cs typeface="Arial" charset="0"/>
                </a:rPr>
                <a:t>SUSTAINABILITY </a:t>
              </a:r>
            </a:p>
          </p:txBody>
        </p:sp>
      </p:grpSp>
      <p:grpSp>
        <p:nvGrpSpPr>
          <p:cNvPr id="15390" name="TextBox 31"/>
          <p:cNvGrpSpPr>
            <a:grpSpLocks/>
          </p:cNvGrpSpPr>
          <p:nvPr/>
        </p:nvGrpSpPr>
        <p:grpSpPr bwMode="auto">
          <a:xfrm>
            <a:off x="37782263" y="20622683"/>
            <a:ext cx="11083925" cy="1181100"/>
            <a:chOff x="23712" y="13936"/>
            <a:chExt cx="6832" cy="744"/>
          </a:xfrm>
        </p:grpSpPr>
        <p:pic>
          <p:nvPicPr>
            <p:cNvPr id="15399" name="TextBox 3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" y="13936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0" name="Text Box 53"/>
            <p:cNvSpPr txBox="1">
              <a:spLocks noChangeArrowheads="1"/>
            </p:cNvSpPr>
            <p:nvPr/>
          </p:nvSpPr>
          <p:spPr bwMode="auto">
            <a:xfrm>
              <a:off x="23860" y="14086"/>
              <a:ext cx="653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>
                  <a:latin typeface="Arial" charset="0"/>
                  <a:cs typeface="Arial" charset="0"/>
                </a:rPr>
                <a:t>REFERENCES </a:t>
              </a:r>
            </a:p>
          </p:txBody>
        </p:sp>
      </p:grpSp>
      <p:sp>
        <p:nvSpPr>
          <p:cNvPr id="15391" name="TextBox 8"/>
          <p:cNvSpPr txBox="1">
            <a:spLocks noChangeArrowheads="1"/>
          </p:cNvSpPr>
          <p:nvPr/>
        </p:nvSpPr>
        <p:spPr bwMode="auto">
          <a:xfrm>
            <a:off x="38099740" y="15740063"/>
            <a:ext cx="92265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²"/>
            </a:pPr>
            <a:r>
              <a:rPr lang="en-US" sz="2800" dirty="0" smtClean="0">
                <a:latin typeface="Arial" charset="0"/>
                <a:cs typeface="Arial" charset="0"/>
              </a:rPr>
              <a:t>May decrease </a:t>
            </a:r>
            <a:r>
              <a:rPr lang="en-US" sz="2800" dirty="0">
                <a:latin typeface="Arial" charset="0"/>
                <a:cs typeface="Arial" charset="0"/>
              </a:rPr>
              <a:t>risk of polypharmacy </a:t>
            </a:r>
            <a:r>
              <a:rPr lang="en-US" sz="1800" dirty="0" smtClean="0">
                <a:latin typeface="Arial"/>
                <a:cs typeface="Arial"/>
              </a:rPr>
              <a:t>(Tkatch et al., 2018)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Font typeface="Wingdings" charset="0"/>
              <a:buChar char="²"/>
            </a:pPr>
            <a:r>
              <a:rPr lang="en-US" sz="2800" dirty="0" smtClean="0">
                <a:latin typeface="Arial" charset="0"/>
                <a:cs typeface="Arial" charset="0"/>
              </a:rPr>
              <a:t>Effective </a:t>
            </a:r>
            <a:r>
              <a:rPr lang="en-US" sz="2800" dirty="0">
                <a:latin typeface="Arial" charset="0"/>
                <a:cs typeface="Arial" charset="0"/>
              </a:rPr>
              <a:t>for treating acute or chronic </a:t>
            </a:r>
            <a:r>
              <a:rPr lang="en-US" sz="2800" dirty="0" smtClean="0">
                <a:latin typeface="Arial" charset="0"/>
                <a:cs typeface="Arial" charset="0"/>
              </a:rPr>
              <a:t>pain </a:t>
            </a:r>
            <a:r>
              <a:rPr lang="en-US" sz="1800" dirty="0" smtClean="0">
                <a:latin typeface="Arial" charset="0"/>
                <a:cs typeface="Arial" charset="0"/>
              </a:rPr>
              <a:t>(</a:t>
            </a:r>
            <a:r>
              <a:rPr lang="en-US" sz="1800" dirty="0" smtClean="0">
                <a:latin typeface="Arial"/>
                <a:cs typeface="Arial"/>
              </a:rPr>
              <a:t>Hilton </a:t>
            </a:r>
            <a:r>
              <a:rPr lang="en-US" sz="1800" dirty="0">
                <a:latin typeface="Arial"/>
                <a:cs typeface="Arial"/>
              </a:rPr>
              <a:t>et al., </a:t>
            </a:r>
            <a:r>
              <a:rPr lang="en-US" sz="1800" dirty="0" smtClean="0">
                <a:latin typeface="Arial"/>
                <a:cs typeface="Arial"/>
              </a:rPr>
              <a:t>2017; </a:t>
            </a:r>
            <a:r>
              <a:rPr lang="en-US" sz="1800" dirty="0">
                <a:latin typeface="Arial"/>
                <a:cs typeface="Arial"/>
              </a:rPr>
              <a:t>Jara et al., </a:t>
            </a:r>
            <a:r>
              <a:rPr lang="en-US" sz="1800" dirty="0" smtClean="0">
                <a:latin typeface="Arial"/>
                <a:cs typeface="Arial"/>
              </a:rPr>
              <a:t>2018; Ngamkham et al., 2019)</a:t>
            </a:r>
            <a:endParaRPr lang="en-US" sz="1800" dirty="0">
              <a:latin typeface="Arial" charset="0"/>
              <a:cs typeface="Arial" charset="0"/>
            </a:endParaRPr>
          </a:p>
          <a:p>
            <a:pPr>
              <a:buFont typeface="Wingdings" charset="0"/>
              <a:buChar char="²"/>
            </a:pPr>
            <a:r>
              <a:rPr lang="en-US" sz="2800" dirty="0">
                <a:latin typeface="Arial" charset="0"/>
                <a:cs typeface="Arial" charset="0"/>
              </a:rPr>
              <a:t>Cost-effective adjunct therapy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Font typeface="Wingdings" charset="0"/>
              <a:buChar char="²"/>
            </a:pPr>
            <a:r>
              <a:rPr lang="en-US" sz="2800" dirty="0" smtClean="0">
                <a:latin typeface="Arial" charset="0"/>
                <a:cs typeface="Arial" charset="0"/>
              </a:rPr>
              <a:t>Can </a:t>
            </a:r>
            <a:r>
              <a:rPr lang="en-US" sz="2800" dirty="0">
                <a:latin typeface="Arial" charset="0"/>
                <a:cs typeface="Arial" charset="0"/>
              </a:rPr>
              <a:t>be used as a self-management tool </a:t>
            </a:r>
            <a:r>
              <a:rPr lang="en-US" sz="1800" dirty="0" smtClean="0">
                <a:latin typeface="Arial"/>
                <a:cs typeface="Arial"/>
              </a:rPr>
              <a:t>(Kumar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et al., 2020)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5392" name="TextBox 33"/>
          <p:cNvGrpSpPr>
            <a:grpSpLocks/>
          </p:cNvGrpSpPr>
          <p:nvPr/>
        </p:nvGrpSpPr>
        <p:grpSpPr bwMode="auto">
          <a:xfrm>
            <a:off x="37782774" y="11767594"/>
            <a:ext cx="11083925" cy="1181100"/>
            <a:chOff x="23712" y="7760"/>
            <a:chExt cx="6832" cy="744"/>
          </a:xfrm>
        </p:grpSpPr>
        <p:pic>
          <p:nvPicPr>
            <p:cNvPr id="15397" name="TextBox 33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" y="7760"/>
              <a:ext cx="68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 Box 57"/>
            <p:cNvSpPr txBox="1">
              <a:spLocks noChangeArrowheads="1"/>
            </p:cNvSpPr>
            <p:nvPr/>
          </p:nvSpPr>
          <p:spPr bwMode="auto">
            <a:xfrm>
              <a:off x="23794" y="7906"/>
              <a:ext cx="653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2351088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b="1" dirty="0">
                  <a:latin typeface="Arial" charset="0"/>
                  <a:cs typeface="Arial" charset="0"/>
                </a:rPr>
                <a:t>LIMITATIONS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099740" y="19170650"/>
            <a:ext cx="8294687" cy="149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Annual mandatory education for nurses</a:t>
            </a:r>
          </a:p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Welcome video in the Get Well Network </a:t>
            </a:r>
          </a:p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Support from Integrative Medicine Service  </a:t>
            </a:r>
          </a:p>
          <a:p>
            <a:pPr>
              <a:defRPr/>
            </a:pPr>
            <a:r>
              <a:rPr lang="en-US" sz="2800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44683" y="13229935"/>
            <a:ext cx="596830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>
                <a:latin typeface="Arial"/>
                <a:cs typeface="Arial"/>
              </a:rPr>
              <a:t>No </a:t>
            </a:r>
            <a:r>
              <a:rPr lang="en-US" sz="2800" dirty="0" smtClean="0">
                <a:latin typeface="Arial"/>
                <a:cs typeface="Arial"/>
              </a:rPr>
              <a:t>long-term follow-up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Garland, </a:t>
            </a:r>
            <a:r>
              <a:rPr lang="en-US" sz="1800" dirty="0" smtClean="0">
                <a:latin typeface="Arial"/>
                <a:cs typeface="Arial"/>
              </a:rPr>
              <a:t>2017)</a:t>
            </a:r>
            <a:endParaRPr lang="en-US" sz="180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 smtClean="0">
                <a:latin typeface="Arial"/>
                <a:cs typeface="Arial"/>
              </a:rPr>
              <a:t>Lack of caregiver participation </a:t>
            </a:r>
          </a:p>
          <a:p>
            <a:pPr marL="457200" indent="-457200">
              <a:buFont typeface="Wingdings" charset="2"/>
              <a:buChar char="²"/>
              <a:defRPr/>
            </a:pPr>
            <a:r>
              <a:rPr lang="en-US" sz="2800" dirty="0" smtClean="0">
                <a:latin typeface="Arial"/>
                <a:cs typeface="Arial"/>
              </a:rPr>
              <a:t>Patients </a:t>
            </a:r>
            <a:r>
              <a:rPr lang="en-US" sz="2800" dirty="0">
                <a:latin typeface="Arial"/>
                <a:cs typeface="Arial"/>
              </a:rPr>
              <a:t>believe</a:t>
            </a:r>
            <a:r>
              <a:rPr lang="en-US" sz="2800" dirty="0" smtClean="0">
                <a:latin typeface="Arial"/>
                <a:cs typeface="Arial"/>
              </a:rPr>
              <a:t>/culture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27749" y="21589745"/>
            <a:ext cx="10600463" cy="6822934"/>
          </a:xfrm>
          <a:prstGeom prst="rect">
            <a:avLst/>
          </a:prstGeom>
          <a:ln>
            <a:solidFill>
              <a:srgbClr val="9BBB59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2138" y="25471842"/>
            <a:ext cx="74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Figure 1: ACE Star Model of Knowledge Transformation(Thomas, 2017</a:t>
            </a:r>
            <a:r>
              <a:rPr lang="en-US" sz="1200" dirty="0" smtClean="0">
                <a:latin typeface="Arial"/>
                <a:cs typeface="Arial"/>
              </a:rPr>
              <a:t>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183" y="28046660"/>
            <a:ext cx="804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Figure 2: Innovation-Decision Process Nursing Theory ( Shajania et al., 2004)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23413</TotalTime>
  <Words>743</Words>
  <Application>Microsoft Macintosh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>USF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Kyrstin DiMercurio</dc:creator>
  <cp:keywords/>
  <dc:description/>
  <cp:lastModifiedBy>MARIA CERVANTES</cp:lastModifiedBy>
  <cp:revision>141</cp:revision>
  <cp:lastPrinted>2019-10-07T14:25:54Z</cp:lastPrinted>
  <dcterms:created xsi:type="dcterms:W3CDTF">2019-10-07T13:38:40Z</dcterms:created>
  <dcterms:modified xsi:type="dcterms:W3CDTF">2022-03-29T10:05:58Z</dcterms:modified>
  <cp:category/>
</cp:coreProperties>
</file>