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49377600" cy="32918400"/>
  <p:notesSz cx="6858000" cy="9144000"/>
  <p:defaultTextStyle>
    <a:defPPr>
      <a:defRPr lang="en-US"/>
    </a:defPPr>
    <a:lvl1pPr algn="l" defTabSz="2351088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2351088" indent="-1893888" algn="l" defTabSz="2351088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4702175" indent="-3787775" algn="l" defTabSz="2351088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7053263" indent="-5681663" algn="l" defTabSz="2351088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9404350" indent="-7575550" algn="l" defTabSz="2351088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29">
          <p15:clr>
            <a:srgbClr val="A4A3A4"/>
          </p15:clr>
        </p15:guide>
        <p15:guide id="2" pos="152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5280" autoAdjust="0"/>
  </p:normalViewPr>
  <p:slideViewPr>
    <p:cSldViewPr snapToGrid="0" snapToObjects="1">
      <p:cViewPr>
        <p:scale>
          <a:sx n="30" d="100"/>
          <a:sy n="30" d="100"/>
        </p:scale>
        <p:origin x="152" y="-384"/>
      </p:cViewPr>
      <p:guideLst>
        <p:guide orient="horz" pos="10229"/>
        <p:guide pos="152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5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5400" dirty="0">
                <a:solidFill>
                  <a:schemeClr val="tx1"/>
                </a:solidFill>
              </a:rPr>
              <a:t>Overall</a:t>
            </a:r>
            <a:r>
              <a:rPr lang="en-US" sz="5400" baseline="0" dirty="0">
                <a:solidFill>
                  <a:schemeClr val="tx1"/>
                </a:solidFill>
              </a:rPr>
              <a:t> BMI Levels</a:t>
            </a:r>
            <a:endParaRPr lang="en-US" sz="54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5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 </c:v>
                </c:pt>
              </c:strCache>
            </c:strRef>
          </c:tx>
          <c:spPr>
            <a:solidFill>
              <a:schemeClr val="accent3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Pre 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92.7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43-4748-BDC2-4E195DB92CA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</c:v>
                </c:pt>
              </c:strCache>
            </c:strRef>
          </c:tx>
          <c:spPr>
            <a:solidFill>
              <a:schemeClr val="accent3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Pre 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91.1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43-4748-BDC2-4E195DB92C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85642896"/>
        <c:axId val="1791299056"/>
      </c:barChart>
      <c:catAx>
        <c:axId val="17856428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91299056"/>
        <c:crosses val="autoZero"/>
        <c:auto val="1"/>
        <c:lblAlgn val="ctr"/>
        <c:lblOffset val="100"/>
        <c:noMultiLvlLbl val="0"/>
      </c:catAx>
      <c:valAx>
        <c:axId val="1791299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5642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5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5400">
                <a:solidFill>
                  <a:schemeClr val="tx1"/>
                </a:solidFill>
              </a:rPr>
              <a:t>AFHC Scores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5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Pre-implementation</c:v>
                </c:pt>
              </c:strCache>
            </c:strRef>
          </c:tx>
          <c:spPr>
            <a:solidFill>
              <a:schemeClr val="accent3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AFHC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222.7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50-2440-AC7F-445F25FB4E1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Post-implementation</c:v>
                </c:pt>
              </c:strCache>
            </c:strRef>
          </c:tx>
          <c:spPr>
            <a:solidFill>
              <a:schemeClr val="accent3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AFHC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277.3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50-2440-AC7F-445F25FB4E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90258752"/>
        <c:axId val="1190263760"/>
      </c:barChart>
      <c:catAx>
        <c:axId val="11902587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90263760"/>
        <c:crosses val="autoZero"/>
        <c:auto val="1"/>
        <c:lblAlgn val="ctr"/>
        <c:lblOffset val="100"/>
        <c:noMultiLvlLbl val="0"/>
      </c:catAx>
      <c:valAx>
        <c:axId val="1190263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0258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38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57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tx1"/>
                </a:solidFill>
              </a:rPr>
              <a:t>PAQ Scores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57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Pre-implementation</c:v>
                </c:pt>
              </c:strCache>
            </c:strRef>
          </c:tx>
          <c:spPr>
            <a:solidFill>
              <a:schemeClr val="accent3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PAQ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DC-814E-94D8-363A93F90BE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Post-implementation</c:v>
                </c:pt>
              </c:strCache>
            </c:strRef>
          </c:tx>
          <c:spPr>
            <a:solidFill>
              <a:schemeClr val="accent3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PAQ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DC-814E-94D8-363A93F90B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90978736"/>
        <c:axId val="1190980384"/>
      </c:barChart>
      <c:catAx>
        <c:axId val="11909787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90980384"/>
        <c:crosses val="autoZero"/>
        <c:auto val="1"/>
        <c:lblAlgn val="ctr"/>
        <c:lblOffset val="100"/>
        <c:noMultiLvlLbl val="0"/>
      </c:catAx>
      <c:valAx>
        <c:axId val="119098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0978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4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48B3C18-8961-0D4B-945C-7A562BBDDC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235128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8AA36A-767C-8E4A-AEF2-666AEF0B983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235128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1A6193D-61B9-B542-AAB1-50706E416A3F}" type="datetimeFigureOut">
              <a:rPr lang="en-US"/>
              <a:pPr>
                <a:defRPr/>
              </a:pPr>
              <a:t>2/1/22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DFBB37E-7438-C145-8081-EF02F5ED64F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F47D87F-898B-7E44-8B68-FBE08BBCCE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29888A-0CBB-F548-9F23-37DE17C12B8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235128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4EFD99-3C8E-E64F-9E95-310FEFD027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1440DEF-0E3F-AC41-80C8-2E02D2E076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rcode-monkey.com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qr-code-generator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>
            <a:extLst>
              <a:ext uri="{FF2B5EF4-FFF2-40B4-BE49-F238E27FC236}">
                <a16:creationId xmlns:a16="http://schemas.microsoft.com/office/drawing/2014/main" id="{B15A5F12-5253-5C44-A45B-7D8134B83C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8B5F468-12CF-D447-B1BF-D04896B067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/>
              <a:t>Use Arial font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/>
              <a:t>For text boxes: </a:t>
            </a:r>
            <a:r>
              <a:rPr lang="en-US" b="1" dirty="0"/>
              <a:t>Do not drop below font size 28</a:t>
            </a:r>
            <a:r>
              <a:rPr lang="en-US" dirty="0"/>
              <a:t>, but if you have extra space, you can up the font size until the space is full.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/>
              <a:t>You can move around and customize the template to best fit your information. 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/>
              <a:t>Create a QR Code here: </a:t>
            </a:r>
            <a:r>
              <a:rPr lang="en-US" dirty="0">
                <a:hlinkClick r:id="rId3"/>
              </a:rPr>
              <a:t>https://www.qrcode-monkey.com/ </a:t>
            </a:r>
            <a:r>
              <a:rPr lang="en-US" dirty="0"/>
              <a:t> </a:t>
            </a:r>
            <a:r>
              <a:rPr lang="en-US" dirty="0">
                <a:solidFill>
                  <a:srgbClr val="2196F3"/>
                </a:solidFill>
                <a:latin typeface="Lato" panose="020F0502020204030203" pitchFamily="34" charset="0"/>
                <a:cs typeface="Arial" panose="020B0604020202020204" pitchFamily="34" charset="0"/>
              </a:rPr>
              <a:t>or here: </a:t>
            </a:r>
            <a:r>
              <a:rPr lang="en-US" dirty="0">
                <a:solidFill>
                  <a:srgbClr val="2196F3"/>
                </a:solidFill>
                <a:latin typeface="Lato" panose="020F0502020204030203" pitchFamily="34" charset="0"/>
                <a:cs typeface="Arial" panose="020B0604020202020204" pitchFamily="34" charset="0"/>
                <a:hlinkClick r:id="rId4"/>
              </a:rPr>
              <a:t>https://www.qr-code-generator.com/</a:t>
            </a:r>
            <a:endParaRPr lang="en-US" dirty="0">
              <a:solidFill>
                <a:srgbClr val="2196F3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363" name="Slide Number Placeholder 3">
            <a:extLst>
              <a:ext uri="{FF2B5EF4-FFF2-40B4-BE49-F238E27FC236}">
                <a16:creationId xmlns:a16="http://schemas.microsoft.com/office/drawing/2014/main" id="{B47E9F75-5378-8A42-B9BE-894FB7790E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9D9EB09-5AC0-EF45-83CC-8AFA3159E97D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B0867B3E-6676-8F45-8210-CA1F11425EE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5775" y="655638"/>
            <a:ext cx="12846050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574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8355" y="23042880"/>
            <a:ext cx="29626560" cy="2720342"/>
          </a:xfrm>
        </p:spPr>
        <p:txBody>
          <a:bodyPr anchor="b"/>
          <a:lstStyle>
            <a:lvl1pPr algn="l">
              <a:defRPr sz="10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78355" y="2941320"/>
            <a:ext cx="2962656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6500"/>
            </a:lvl1pPr>
            <a:lvl2pPr marL="2351288" indent="0">
              <a:buNone/>
              <a:defRPr sz="14400"/>
            </a:lvl2pPr>
            <a:lvl3pPr marL="4702576" indent="0">
              <a:buNone/>
              <a:defRPr sz="12300"/>
            </a:lvl3pPr>
            <a:lvl4pPr marL="7053864" indent="0">
              <a:buNone/>
              <a:defRPr sz="10300"/>
            </a:lvl4pPr>
            <a:lvl5pPr marL="9405153" indent="0">
              <a:buNone/>
              <a:defRPr sz="10300"/>
            </a:lvl5pPr>
            <a:lvl6pPr marL="11756441" indent="0">
              <a:buNone/>
              <a:defRPr sz="10300"/>
            </a:lvl6pPr>
            <a:lvl7pPr marL="14107729" indent="0">
              <a:buNone/>
              <a:defRPr sz="10300"/>
            </a:lvl7pPr>
            <a:lvl8pPr marL="16459017" indent="0">
              <a:buNone/>
              <a:defRPr sz="10300"/>
            </a:lvl8pPr>
            <a:lvl9pPr marL="18810305" indent="0">
              <a:buNone/>
              <a:defRPr sz="103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8355" y="25763222"/>
            <a:ext cx="29626560" cy="3863338"/>
          </a:xfrm>
        </p:spPr>
        <p:txBody>
          <a:bodyPr/>
          <a:lstStyle>
            <a:lvl1pPr marL="0" indent="0">
              <a:buNone/>
              <a:defRPr sz="7200"/>
            </a:lvl1pPr>
            <a:lvl2pPr marL="2351288" indent="0">
              <a:buNone/>
              <a:defRPr sz="6200"/>
            </a:lvl2pPr>
            <a:lvl3pPr marL="4702576" indent="0">
              <a:buNone/>
              <a:defRPr sz="5100"/>
            </a:lvl3pPr>
            <a:lvl4pPr marL="7053864" indent="0">
              <a:buNone/>
              <a:defRPr sz="4600"/>
            </a:lvl4pPr>
            <a:lvl5pPr marL="9405153" indent="0">
              <a:buNone/>
              <a:defRPr sz="4600"/>
            </a:lvl5pPr>
            <a:lvl6pPr marL="11756441" indent="0">
              <a:buNone/>
              <a:defRPr sz="4600"/>
            </a:lvl6pPr>
            <a:lvl7pPr marL="14107729" indent="0">
              <a:buNone/>
              <a:defRPr sz="4600"/>
            </a:lvl7pPr>
            <a:lvl8pPr marL="16459017" indent="0">
              <a:buNone/>
              <a:defRPr sz="4600"/>
            </a:lvl8pPr>
            <a:lvl9pPr marL="18810305" indent="0">
              <a:buNone/>
              <a:defRPr sz="4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27611CE-324E-D34F-89C9-232EFA4F4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D63C0-95BD-0041-AA53-388CB32E0C68}" type="datetimeFigureOut">
              <a:rPr lang="en-US"/>
              <a:pPr>
                <a:defRPr/>
              </a:pPr>
              <a:t>2/1/22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D0E0D78-8A88-0642-B442-C7D54140D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7BDB13E-7267-054F-A59E-6ADAAF43D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EBD19-C83B-C94C-A8BA-E09072B9A8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7883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4DCD2-B146-3048-9A60-EF6B347DD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D752F-CF88-DB41-9946-460C058F7910}" type="datetimeFigureOut">
              <a:rPr lang="en-US"/>
              <a:pPr>
                <a:defRPr/>
              </a:pPr>
              <a:t>2/1/22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03951-208D-4245-9EBF-B5816262C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F6299-10F0-A64B-B51E-C6AD8213A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B7EBF-CE28-914D-BDC7-EE081480BD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249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3318453" y="6324600"/>
            <a:ext cx="59990355" cy="134820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30240" y="6324600"/>
            <a:ext cx="179165250" cy="134820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B9234-1341-F24A-81E3-ECC523FE8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34ECA-D9F2-F247-821A-08EE7BB28AE4}" type="datetimeFigureOut">
              <a:rPr lang="en-US"/>
              <a:pPr>
                <a:defRPr/>
              </a:pPr>
              <a:t>2/1/22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21895-6E6B-6845-BCDA-69739F27A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535C3-2468-1F4A-95AC-8F90C34C4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F8B19-3CF6-6846-B046-281AC08CB8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8686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E12EE-EFF8-EA49-AD14-BA42AA6E2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E7F1B-BE51-834E-A5E6-B560A02858E2}" type="datetimeFigureOut">
              <a:rPr lang="en-US"/>
              <a:pPr>
                <a:defRPr/>
              </a:pPr>
              <a:t>2/1/22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96575-E3D8-7F4E-9964-C38EA0812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31C84-39AA-3642-A96D-A507CB881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07546-656C-DC42-B388-9F9D71452C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420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619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0490" y="21153122"/>
            <a:ext cx="41970960" cy="6537960"/>
          </a:xfrm>
        </p:spPr>
        <p:txBody>
          <a:bodyPr anchor="t"/>
          <a:lstStyle>
            <a:lvl1pPr algn="l">
              <a:defRPr sz="20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0490" y="13952225"/>
            <a:ext cx="41970960" cy="7200898"/>
          </a:xfrm>
        </p:spPr>
        <p:txBody>
          <a:bodyPr anchor="b"/>
          <a:lstStyle>
            <a:lvl1pPr marL="0" indent="0">
              <a:buNone/>
              <a:defRPr sz="10300">
                <a:solidFill>
                  <a:schemeClr val="tx1">
                    <a:tint val="75000"/>
                  </a:schemeClr>
                </a:solidFill>
              </a:defRPr>
            </a:lvl1pPr>
            <a:lvl2pPr marL="2351288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2pPr>
            <a:lvl3pPr marL="4702576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3pPr>
            <a:lvl4pPr marL="7053864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4pPr>
            <a:lvl5pPr marL="9405153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5pPr>
            <a:lvl6pPr marL="11756441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6pPr>
            <a:lvl7pPr marL="14107729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7pPr>
            <a:lvl8pPr marL="16459017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8pPr>
            <a:lvl9pPr marL="18810305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8D39A-270F-7B49-A76E-41DEF1E9F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F9A47-0F2A-C94E-AA4B-E301BC4F1E51}" type="datetimeFigureOut">
              <a:rPr lang="en-US"/>
              <a:pPr>
                <a:defRPr/>
              </a:pPr>
              <a:t>2/1/22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D612D-6561-764C-AFD8-E1522D742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246AF8-0AEE-FB4A-AD3D-920F16B5E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262C8-631B-0546-BF51-2237F3F96D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06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30243" y="36865560"/>
            <a:ext cx="119577800" cy="104279702"/>
          </a:xfrm>
        </p:spPr>
        <p:txBody>
          <a:bodyPr/>
          <a:lstStyle>
            <a:lvl1pPr>
              <a:defRPr sz="14400"/>
            </a:lvl1pPr>
            <a:lvl2pPr>
              <a:defRPr sz="12300"/>
            </a:lvl2pPr>
            <a:lvl3pPr>
              <a:defRPr sz="103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3731000" y="36865560"/>
            <a:ext cx="119577805" cy="104279702"/>
          </a:xfrm>
        </p:spPr>
        <p:txBody>
          <a:bodyPr/>
          <a:lstStyle>
            <a:lvl1pPr>
              <a:defRPr sz="14400"/>
            </a:lvl1pPr>
            <a:lvl2pPr>
              <a:defRPr sz="12300"/>
            </a:lvl2pPr>
            <a:lvl3pPr>
              <a:defRPr sz="103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884463B-15F9-F440-8F69-D79220C61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BCD3D-5D8B-E343-A122-14EAE0259AF9}" type="datetimeFigureOut">
              <a:rPr lang="en-US"/>
              <a:pPr>
                <a:defRPr/>
              </a:pPr>
              <a:t>2/1/22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78FF32E-293A-DE48-8CEE-5BA72D0DD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FA9BB27-F680-C046-9F91-8781633D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9F5C6-D9D5-5D4F-AF9D-46B2045B92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8440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880" y="1318262"/>
            <a:ext cx="4443984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880" y="7368542"/>
            <a:ext cx="21817015" cy="3070858"/>
          </a:xfrm>
        </p:spPr>
        <p:txBody>
          <a:bodyPr anchor="b"/>
          <a:lstStyle>
            <a:lvl1pPr marL="0" indent="0">
              <a:buNone/>
              <a:defRPr sz="12300" b="1"/>
            </a:lvl1pPr>
            <a:lvl2pPr marL="2351288" indent="0">
              <a:buNone/>
              <a:defRPr sz="10300" b="1"/>
            </a:lvl2pPr>
            <a:lvl3pPr marL="4702576" indent="0">
              <a:buNone/>
              <a:defRPr sz="9300" b="1"/>
            </a:lvl3pPr>
            <a:lvl4pPr marL="7053864" indent="0">
              <a:buNone/>
              <a:defRPr sz="8200" b="1"/>
            </a:lvl4pPr>
            <a:lvl5pPr marL="9405153" indent="0">
              <a:buNone/>
              <a:defRPr sz="8200" b="1"/>
            </a:lvl5pPr>
            <a:lvl6pPr marL="11756441" indent="0">
              <a:buNone/>
              <a:defRPr sz="8200" b="1"/>
            </a:lvl6pPr>
            <a:lvl7pPr marL="14107729" indent="0">
              <a:buNone/>
              <a:defRPr sz="8200" b="1"/>
            </a:lvl7pPr>
            <a:lvl8pPr marL="16459017" indent="0">
              <a:buNone/>
              <a:defRPr sz="8200" b="1"/>
            </a:lvl8pPr>
            <a:lvl9pPr marL="18810305" indent="0">
              <a:buNone/>
              <a:defRPr sz="8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68880" y="10439400"/>
            <a:ext cx="21817015" cy="18966182"/>
          </a:xfrm>
        </p:spPr>
        <p:txBody>
          <a:bodyPr/>
          <a:lstStyle>
            <a:lvl1pPr>
              <a:defRPr sz="12300"/>
            </a:lvl1pPr>
            <a:lvl2pPr>
              <a:defRPr sz="10300"/>
            </a:lvl2pPr>
            <a:lvl3pPr>
              <a:defRPr sz="93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83138" y="7368542"/>
            <a:ext cx="21825585" cy="3070858"/>
          </a:xfrm>
        </p:spPr>
        <p:txBody>
          <a:bodyPr anchor="b"/>
          <a:lstStyle>
            <a:lvl1pPr marL="0" indent="0">
              <a:buNone/>
              <a:defRPr sz="12300" b="1"/>
            </a:lvl1pPr>
            <a:lvl2pPr marL="2351288" indent="0">
              <a:buNone/>
              <a:defRPr sz="10300" b="1"/>
            </a:lvl2pPr>
            <a:lvl3pPr marL="4702576" indent="0">
              <a:buNone/>
              <a:defRPr sz="9300" b="1"/>
            </a:lvl3pPr>
            <a:lvl4pPr marL="7053864" indent="0">
              <a:buNone/>
              <a:defRPr sz="8200" b="1"/>
            </a:lvl4pPr>
            <a:lvl5pPr marL="9405153" indent="0">
              <a:buNone/>
              <a:defRPr sz="8200" b="1"/>
            </a:lvl5pPr>
            <a:lvl6pPr marL="11756441" indent="0">
              <a:buNone/>
              <a:defRPr sz="8200" b="1"/>
            </a:lvl6pPr>
            <a:lvl7pPr marL="14107729" indent="0">
              <a:buNone/>
              <a:defRPr sz="8200" b="1"/>
            </a:lvl7pPr>
            <a:lvl8pPr marL="16459017" indent="0">
              <a:buNone/>
              <a:defRPr sz="8200" b="1"/>
            </a:lvl8pPr>
            <a:lvl9pPr marL="18810305" indent="0">
              <a:buNone/>
              <a:defRPr sz="8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083138" y="10439400"/>
            <a:ext cx="21825585" cy="18966182"/>
          </a:xfrm>
        </p:spPr>
        <p:txBody>
          <a:bodyPr/>
          <a:lstStyle>
            <a:lvl1pPr>
              <a:defRPr sz="12300"/>
            </a:lvl1pPr>
            <a:lvl2pPr>
              <a:defRPr sz="10300"/>
            </a:lvl2pPr>
            <a:lvl3pPr>
              <a:defRPr sz="93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6D59A68-7332-1A49-B6B4-059196D98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6B06E-113F-D34F-8B85-F7D37011798D}" type="datetimeFigureOut">
              <a:rPr lang="en-US"/>
              <a:pPr>
                <a:defRPr/>
              </a:pPr>
              <a:t>2/1/22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2B529C8-6F8C-3442-85DF-F841932F0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D07779B-2DC2-5848-84FE-ADB9A556F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31112-12C0-BE43-9F96-820CCF36C1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9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5255486-1A4F-634B-9CEC-BCDFEF106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F8FF8-8D31-EE48-85F6-507D26F65D36}" type="datetimeFigureOut">
              <a:rPr lang="en-US"/>
              <a:pPr>
                <a:defRPr/>
              </a:pPr>
              <a:t>2/1/22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92A29E2-0964-5048-862F-08AAA7A91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25E2E06-4902-C645-98CE-C4DDCDC06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E3934-3FE0-5E43-B813-F909E6287A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8263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34A7F5D-E1D9-924C-9E60-47B03F06F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9A87F-3C2F-8A49-B487-4970826C9C0F}" type="datetimeFigureOut">
              <a:rPr lang="en-US"/>
              <a:pPr>
                <a:defRPr/>
              </a:pPr>
              <a:t>2/1/22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5B4CF49-B927-F945-8484-342D68E50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31009E4-5386-ED4D-8D2B-1BC9B08DD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F5DF7-DB87-1347-AB1E-7E6CFE8D48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3721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883" y="1310640"/>
            <a:ext cx="16244890" cy="5577840"/>
          </a:xfrm>
        </p:spPr>
        <p:txBody>
          <a:bodyPr anchor="b"/>
          <a:lstStyle>
            <a:lvl1pPr algn="l">
              <a:defRPr sz="10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5270" y="1310643"/>
            <a:ext cx="27603450" cy="28094942"/>
          </a:xfrm>
        </p:spPr>
        <p:txBody>
          <a:bodyPr/>
          <a:lstStyle>
            <a:lvl1pPr>
              <a:defRPr sz="16500"/>
            </a:lvl1pPr>
            <a:lvl2pPr>
              <a:defRPr sz="14400"/>
            </a:lvl2pPr>
            <a:lvl3pPr>
              <a:defRPr sz="12300"/>
            </a:lvl3pPr>
            <a:lvl4pPr>
              <a:defRPr sz="10300"/>
            </a:lvl4pPr>
            <a:lvl5pPr>
              <a:defRPr sz="10300"/>
            </a:lvl5pPr>
            <a:lvl6pPr>
              <a:defRPr sz="10300"/>
            </a:lvl6pPr>
            <a:lvl7pPr>
              <a:defRPr sz="10300"/>
            </a:lvl7pPr>
            <a:lvl8pPr>
              <a:defRPr sz="10300"/>
            </a:lvl8pPr>
            <a:lvl9pPr>
              <a:defRPr sz="10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8883" y="6888483"/>
            <a:ext cx="16244890" cy="22517102"/>
          </a:xfrm>
        </p:spPr>
        <p:txBody>
          <a:bodyPr/>
          <a:lstStyle>
            <a:lvl1pPr marL="0" indent="0">
              <a:buNone/>
              <a:defRPr sz="7200"/>
            </a:lvl1pPr>
            <a:lvl2pPr marL="2351288" indent="0">
              <a:buNone/>
              <a:defRPr sz="6200"/>
            </a:lvl2pPr>
            <a:lvl3pPr marL="4702576" indent="0">
              <a:buNone/>
              <a:defRPr sz="5100"/>
            </a:lvl3pPr>
            <a:lvl4pPr marL="7053864" indent="0">
              <a:buNone/>
              <a:defRPr sz="4600"/>
            </a:lvl4pPr>
            <a:lvl5pPr marL="9405153" indent="0">
              <a:buNone/>
              <a:defRPr sz="4600"/>
            </a:lvl5pPr>
            <a:lvl6pPr marL="11756441" indent="0">
              <a:buNone/>
              <a:defRPr sz="4600"/>
            </a:lvl6pPr>
            <a:lvl7pPr marL="14107729" indent="0">
              <a:buNone/>
              <a:defRPr sz="4600"/>
            </a:lvl7pPr>
            <a:lvl8pPr marL="16459017" indent="0">
              <a:buNone/>
              <a:defRPr sz="4600"/>
            </a:lvl8pPr>
            <a:lvl9pPr marL="18810305" indent="0">
              <a:buNone/>
              <a:defRPr sz="4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640984D-2332-C140-88D6-9FCFF165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5501B-6B4C-FC4A-987B-0299F89B5DC8}" type="datetimeFigureOut">
              <a:rPr lang="en-US"/>
              <a:pPr>
                <a:defRPr/>
              </a:pPr>
              <a:t>2/1/22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CB55108-94C7-AF44-8E9B-ADB756BE8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152BDFE-1068-3349-AEF5-1493EA3AE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EB5ED-4D4D-3B41-8252-07C7A81F1D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732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0FFB44F-0DFD-0D4B-887E-D00A558007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68563" y="1317625"/>
            <a:ext cx="444404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58" tIns="235129" rIns="470258" bIns="2351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9FB40CB-2D50-DD43-AC49-076B9F2678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68563" y="7680325"/>
            <a:ext cx="44440475" cy="2172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58" tIns="235129" rIns="470258" bIns="2351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9746E-D211-E849-9CE6-7238007762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68563" y="30510163"/>
            <a:ext cx="11522075" cy="1752600"/>
          </a:xfrm>
          <a:prstGeom prst="rect">
            <a:avLst/>
          </a:prstGeom>
        </p:spPr>
        <p:txBody>
          <a:bodyPr vert="horz" lIns="470258" tIns="235129" rIns="470258" bIns="235129" rtlCol="0" anchor="ctr"/>
          <a:lstStyle>
            <a:lvl1pPr algn="l" defTabSz="2351288" eaLnBrk="1" fontAlgn="auto" hangingPunct="1">
              <a:spcBef>
                <a:spcPts val="0"/>
              </a:spcBef>
              <a:spcAft>
                <a:spcPts val="0"/>
              </a:spcAft>
              <a:defRPr sz="6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03CC75-5F50-E149-B755-F10BC3E46341}" type="datetimeFigureOut">
              <a:rPr lang="en-US"/>
              <a:pPr>
                <a:defRPr/>
              </a:pPr>
              <a:t>2/1/22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7001C-6384-CB4D-9949-E906565C22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870363" y="30510163"/>
            <a:ext cx="15636875" cy="1752600"/>
          </a:xfrm>
          <a:prstGeom prst="rect">
            <a:avLst/>
          </a:prstGeom>
        </p:spPr>
        <p:txBody>
          <a:bodyPr vert="horz" lIns="470258" tIns="235129" rIns="470258" bIns="235129" rtlCol="0" anchor="ctr"/>
          <a:lstStyle>
            <a:lvl1pPr algn="ctr" defTabSz="2351288" eaLnBrk="1" fontAlgn="auto" hangingPunct="1">
              <a:spcBef>
                <a:spcPts val="0"/>
              </a:spcBef>
              <a:spcAft>
                <a:spcPts val="0"/>
              </a:spcAft>
              <a:defRPr sz="6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65544-0C1C-0D46-9894-5F28CFDBB1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86963" y="30510163"/>
            <a:ext cx="11522075" cy="1752600"/>
          </a:xfrm>
          <a:prstGeom prst="rect">
            <a:avLst/>
          </a:prstGeom>
        </p:spPr>
        <p:txBody>
          <a:bodyPr vert="horz" wrap="square" lIns="470258" tIns="235129" rIns="470258" bIns="23512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6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C3F41A6-10BE-2F45-8418-47F1AD6FA3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1" r:id="rId2"/>
    <p:sldLayoutId id="2147483702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ctr" defTabSz="2351088" rtl="0" eaLnBrk="0" fontAlgn="base" hangingPunct="0">
        <a:spcBef>
          <a:spcPct val="0"/>
        </a:spcBef>
        <a:spcAft>
          <a:spcPct val="0"/>
        </a:spcAft>
        <a:defRPr sz="22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351088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2pPr>
      <a:lvl3pPr algn="ctr" defTabSz="2351088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3pPr>
      <a:lvl4pPr algn="ctr" defTabSz="2351088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4pPr>
      <a:lvl5pPr algn="ctr" defTabSz="2351088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2351088" rtl="0" fontAlgn="base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2351088" rtl="0" fontAlgn="base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2351088" rtl="0" fontAlgn="base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2351088" rtl="0" fontAlgn="base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762125" indent="-1762125" algn="l" defTabSz="23510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500" kern="1200">
          <a:solidFill>
            <a:schemeClr val="tx1"/>
          </a:solidFill>
          <a:latin typeface="+mn-lt"/>
          <a:ea typeface="+mn-ea"/>
          <a:cs typeface="+mn-cs"/>
        </a:defRPr>
      </a:lvl1pPr>
      <a:lvl2pPr marL="3819525" indent="-1468438" algn="l" defTabSz="23510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400" kern="1200">
          <a:solidFill>
            <a:schemeClr val="tx1"/>
          </a:solidFill>
          <a:latin typeface="+mn-lt"/>
          <a:ea typeface="+mn-ea"/>
          <a:cs typeface="+mn-cs"/>
        </a:defRPr>
      </a:lvl2pPr>
      <a:lvl3pPr marL="5876925" indent="-1174750" algn="l" defTabSz="23510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28013" indent="-1174750" algn="l" defTabSz="23510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0300" kern="1200">
          <a:solidFill>
            <a:schemeClr val="tx1"/>
          </a:solidFill>
          <a:latin typeface="+mn-lt"/>
          <a:ea typeface="+mn-ea"/>
          <a:cs typeface="+mn-cs"/>
        </a:defRPr>
      </a:lvl4pPr>
      <a:lvl5pPr marL="10580688" indent="-1174750" algn="l" defTabSz="23510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0300" kern="1200">
          <a:solidFill>
            <a:schemeClr val="tx1"/>
          </a:solidFill>
          <a:latin typeface="+mn-lt"/>
          <a:ea typeface="+mn-ea"/>
          <a:cs typeface="+mn-cs"/>
        </a:defRPr>
      </a:lvl5pPr>
      <a:lvl6pPr marL="12932085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6pPr>
      <a:lvl7pPr marL="15283373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7pPr>
      <a:lvl8pPr marL="17634661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8pPr>
      <a:lvl9pPr marL="19985949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1288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576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53864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05153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56441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07729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017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10305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31FD5260-EA18-704D-8819-85B0DB54E14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26" t="11124" r="12538" b="12097"/>
          <a:stretch/>
        </p:blipFill>
        <p:spPr bwMode="auto">
          <a:xfrm>
            <a:off x="6702062" y="23701835"/>
            <a:ext cx="3843700" cy="386666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50F784F-C3D8-4C43-AEA3-96DD8F1ED5CD}"/>
              </a:ext>
            </a:extLst>
          </p:cNvPr>
          <p:cNvSpPr/>
          <p:nvPr/>
        </p:nvSpPr>
        <p:spPr>
          <a:xfrm>
            <a:off x="12869863" y="3479800"/>
            <a:ext cx="25961975" cy="246094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8F5143-7075-C04D-9F98-8E50BFFB2207}"/>
              </a:ext>
            </a:extLst>
          </p:cNvPr>
          <p:cNvSpPr/>
          <p:nvPr/>
        </p:nvSpPr>
        <p:spPr>
          <a:xfrm>
            <a:off x="0" y="0"/>
            <a:ext cx="49377600" cy="4818063"/>
          </a:xfrm>
          <a:prstGeom prst="rect">
            <a:avLst/>
          </a:prstGeom>
          <a:solidFill>
            <a:srgbClr val="004D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39" name="TextBox 11">
            <a:extLst>
              <a:ext uri="{FF2B5EF4-FFF2-40B4-BE49-F238E27FC236}">
                <a16:creationId xmlns:a16="http://schemas.microsoft.com/office/drawing/2014/main" id="{0A571E10-2DE7-394A-B241-478A07E85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7787" y="884236"/>
            <a:ext cx="46694726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Cardiovascular Risk Reduction Protocol in a Pediatric Primary Care Clinic</a:t>
            </a:r>
            <a:br>
              <a:rPr lang="en-US" altLang="en-US" sz="9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8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Andrea Junco, DNP, APRN, CPNP-PC</a:t>
            </a:r>
            <a:endParaRPr lang="en-US" altLang="en-US" sz="9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DBEA8F-74A3-7746-8B1F-01D19AA0EA3D}"/>
              </a:ext>
            </a:extLst>
          </p:cNvPr>
          <p:cNvSpPr/>
          <p:nvPr/>
        </p:nvSpPr>
        <p:spPr>
          <a:xfrm>
            <a:off x="0" y="28100338"/>
            <a:ext cx="49377600" cy="4818062"/>
          </a:xfrm>
          <a:prstGeom prst="rect">
            <a:avLst/>
          </a:prstGeom>
          <a:solidFill>
            <a:srgbClr val="177A5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41" name="Title 4">
            <a:extLst>
              <a:ext uri="{FF2B5EF4-FFF2-40B4-BE49-F238E27FC236}">
                <a16:creationId xmlns:a16="http://schemas.microsoft.com/office/drawing/2014/main" id="{22730265-1916-1A42-814D-F9F4A270A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7789" y="28902024"/>
            <a:ext cx="37484050" cy="3165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70258" tIns="235129" rIns="470258" bIns="235129"/>
          <a:lstStyle>
            <a:lvl1pPr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000" b="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Overall BMI levels decrease in pediatric patients after implementation of a Cardiovascular Risk Reduction Protocol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925AE1-76AB-5646-B7E0-21AAE9B0FBE1}"/>
              </a:ext>
            </a:extLst>
          </p:cNvPr>
          <p:cNvSpPr txBox="1"/>
          <p:nvPr/>
        </p:nvSpPr>
        <p:spPr>
          <a:xfrm>
            <a:off x="817562" y="5186005"/>
            <a:ext cx="11171237" cy="20861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PROBLEM STATEMENT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According to the Centers for Disease Control and Prevention (CDC), approximately 14.4 million children in the U.S currently have a Body Mass Index (BMI) greater than 85% which is considered overweight or obese (2021a). 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Overweight/obese children are more likely to suffer from hyperlipidemia and hypertension, which are known contributors to cardiovascular disease (CDC, 2021b). 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Reducing BMI levels is directly correlated to reducing cardiovascular disease risk (American College of Cardiology, 2018). </a:t>
            </a: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PROJECT PURPOSE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purpose of this project was to implement a protocol to reduce cardiovascular risk in 10–11-year-old patients who have a BMI &gt;85%. 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Clinical question: Among children 10-11 years of age with a BMI &gt;85%, can the implementation of a cardiovascular risk reduction protocol reduce BMI levels over a three-month period compared to current practice? </a:t>
            </a: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MODEL/NURSING THEORY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Roger’s Five-Step Change Theory was utilized for this project. This theory uses five phases to create a planned change, which include; Knowledge, persuasion, decision, implementation, and confirmation (Rogers, 2003). 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Quality Improvement (QI) project utilized the Plan-Do-Study-Act (PDSA) model which involved protocol development, implementation, results review, and data analysis for improvement. </a:t>
            </a: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E5872C-B08A-1341-894E-A3492BB83F1A}"/>
              </a:ext>
            </a:extLst>
          </p:cNvPr>
          <p:cNvSpPr txBox="1"/>
          <p:nvPr/>
        </p:nvSpPr>
        <p:spPr>
          <a:xfrm>
            <a:off x="12869862" y="5186005"/>
            <a:ext cx="10641013" cy="21850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Submitted and approved by IRB</a:t>
            </a: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Subjects (Participants)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N=36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Inclusion :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Age: 10-11 years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BMI &gt;85%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Cognitively ability to complete required questionnaire tools 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Exclusion: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Children who are unable to participate due to other health concerns (acute/chronic)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Setting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Pediatric primary care clinic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Rural community</a:t>
            </a:r>
          </a:p>
          <a:p>
            <a:pPr>
              <a:defRPr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Instruments</a:t>
            </a:r>
          </a:p>
          <a:p>
            <a:pPr marL="685800" indent="-6858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Adolescent Food Habits Checklist (AFHC)</a:t>
            </a:r>
          </a:p>
          <a:p>
            <a:pPr marL="685800" indent="-6858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Physical Activity Questionnaire for Older Children (PAQ) </a:t>
            </a:r>
          </a:p>
          <a:p>
            <a:pPr marL="685800" indent="-6858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Pedometer/Logbook</a:t>
            </a:r>
          </a:p>
          <a:p>
            <a:pPr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Intervention and Data Collection</a:t>
            </a:r>
          </a:p>
          <a:p>
            <a:pPr marL="742950" indent="-74295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Implement Cardiovascular Risk Reduction Protocol into practice</a:t>
            </a:r>
          </a:p>
          <a:p>
            <a:pPr marL="742950" indent="-74295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Collection of height, weight, AFHC, and PAQ of eligible participants</a:t>
            </a:r>
          </a:p>
          <a:p>
            <a:pPr marL="742950" indent="-74295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Provide participants with pedometer/logbook and healthier lifestyle education based on initial AFHC/PAQ answers</a:t>
            </a:r>
          </a:p>
          <a:p>
            <a:pPr marL="742950" indent="-74295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Collect height, weight, AFHC, and PAQ post implementation data 3 months after protocol implementation</a:t>
            </a:r>
          </a:p>
          <a:p>
            <a:pPr marL="742950" indent="-74295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Utilize a paired t-test  to determine if there was a significant change between pre and post implementation BMI levels,  AFHC and PAQ scores</a:t>
            </a: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614CCE7-95E6-594C-B3A3-426DD7CE8701}"/>
              </a:ext>
            </a:extLst>
          </p:cNvPr>
          <p:cNvSpPr txBox="1"/>
          <p:nvPr/>
        </p:nvSpPr>
        <p:spPr>
          <a:xfrm>
            <a:off x="38831838" y="5205056"/>
            <a:ext cx="9728200" cy="204671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  <a:p>
            <a:pPr marL="685800" indent="-6858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Implementation of a pediatric cardiovascular risk reduction protocol resulted in a 1.6% reduction in overall BMI levels.</a:t>
            </a:r>
          </a:p>
          <a:p>
            <a:pPr marL="685800" indent="-6858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protocol has potential to be expanded to a larger pediatric age range.</a:t>
            </a:r>
          </a:p>
          <a:p>
            <a:pPr marL="685800" indent="-6858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Further follow-up will be needed to determine if results continue to be significant over a longer period of time.</a:t>
            </a: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IMPLICATIONS FOR ADVANCE PRACTICE NURSING</a:t>
            </a:r>
          </a:p>
          <a:p>
            <a:pPr marL="571500" indent="-5715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Obesity rates among Americans are continuing to increase (CDC, 2021d), causing the number of patients with cardiovascular disease to also increase (American College of Cardiology, 2020).</a:t>
            </a:r>
          </a:p>
          <a:p>
            <a:pPr marL="571500" indent="-5715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Advanced practice providers that utilize the protocol can improve patient health outcomes by addressing unhealthy BMI levels at an early age, resulting in overall improved cardiovascular health.</a:t>
            </a: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SUSTAINABILITY</a:t>
            </a:r>
          </a:p>
          <a:p>
            <a:pPr marL="571500" indent="-5715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cardiovascular risk reduction protocol is a cost effective tool that can be easily implemented into any practice.</a:t>
            </a:r>
          </a:p>
          <a:p>
            <a:pPr marL="571500" indent="-5715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AFHC and PAQ are free instruments to help determine current health habits, and pedometers are approximately $1.00 per unit. </a:t>
            </a:r>
          </a:p>
          <a:p>
            <a:pPr marL="571500" indent="-5715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Reimbursement for diet and exercise counseling is available, which can create additional income for time spent working with the patient. </a:t>
            </a:r>
          </a:p>
          <a:p>
            <a:pPr marL="571500" indent="-5715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45" name="Picture 10" descr="USouthFlorida-darkbg-1c-white-h.png">
            <a:extLst>
              <a:ext uri="{FF2B5EF4-FFF2-40B4-BE49-F238E27FC236}">
                <a16:creationId xmlns:a16="http://schemas.microsoft.com/office/drawing/2014/main" id="{338BD36B-CDB2-5C42-88A1-39AD03B159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9675" y="30148213"/>
            <a:ext cx="8158163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24821A1-50AA-724C-8F33-D503C0B94198}"/>
              </a:ext>
            </a:extLst>
          </p:cNvPr>
          <p:cNvSpPr txBox="1"/>
          <p:nvPr/>
        </p:nvSpPr>
        <p:spPr>
          <a:xfrm>
            <a:off x="23406894" y="5186005"/>
            <a:ext cx="13481050" cy="3066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algn="just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Prior to the intervention, the average BMI for the participation group was 92.7%. After implementation of the protocol, the average BMI decreased to 91.1% (p=0.02).</a:t>
            </a: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32609FF-10E5-9649-90FA-AB1F2C91C7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8538912"/>
              </p:ext>
            </p:extLst>
          </p:nvPr>
        </p:nvGraphicFramePr>
        <p:xfrm>
          <a:off x="23736454" y="8081691"/>
          <a:ext cx="13481050" cy="6519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5E1903E-2ABA-9F46-8C05-2F111E7F9D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9499697"/>
              </p:ext>
            </p:extLst>
          </p:nvPr>
        </p:nvGraphicFramePr>
        <p:xfrm>
          <a:off x="23051634" y="15454784"/>
          <a:ext cx="7558996" cy="8016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5DDB6AFF-7177-DE43-88C6-C6BDF79DD4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6518215"/>
              </p:ext>
            </p:extLst>
          </p:nvPr>
        </p:nvGraphicFramePr>
        <p:xfrm>
          <a:off x="30940190" y="15451497"/>
          <a:ext cx="7562088" cy="801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82155537-1E27-6843-A5D6-8DDAB01CE68D}"/>
              </a:ext>
            </a:extLst>
          </p:cNvPr>
          <p:cNvSpPr txBox="1"/>
          <p:nvPr/>
        </p:nvSpPr>
        <p:spPr>
          <a:xfrm>
            <a:off x="23510874" y="23861486"/>
            <a:ext cx="14991403" cy="3583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average Adolescent Food Habits Checklist (AFHC) score pre implementation was 222.7 and 277.3 after implementation of the protocol, which reflected at 36% increase in healthier food choices (p&lt;.0001). The average Physical Activity Questionnaire for Older Children (PAQ) score pre implementation was 30.3, and 32.4 post implementation of the protocol. This was a 9% increase in overall activity levels (p&lt;,0001). 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9242F4CB-7817-5641-B8E1-F49B9EAC27F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035527" y="23701835"/>
            <a:ext cx="3320822" cy="332082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1542</TotalTime>
  <Words>796</Words>
  <Application>Microsoft Macintosh PowerPoint</Application>
  <PresentationFormat>Custom</PresentationFormat>
  <Paragraphs>71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Lato</vt:lpstr>
      <vt:lpstr>Office Theme</vt:lpstr>
      <vt:lpstr>PowerPoint Presentation</vt:lpstr>
    </vt:vector>
  </TitlesOfParts>
  <Manager/>
  <Company>USF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Kyrstin DiMercurio</dc:creator>
  <cp:keywords/>
  <dc:description/>
  <cp:lastModifiedBy>Andrea Junco</cp:lastModifiedBy>
  <cp:revision>62</cp:revision>
  <cp:lastPrinted>2019-10-07T14:25:54Z</cp:lastPrinted>
  <dcterms:created xsi:type="dcterms:W3CDTF">2019-10-07T13:38:40Z</dcterms:created>
  <dcterms:modified xsi:type="dcterms:W3CDTF">2022-02-01T22:36:06Z</dcterms:modified>
  <cp:category/>
</cp:coreProperties>
</file>