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260" r:id="rId3"/>
  </p:sldIdLst>
  <p:sldSz cx="49377600" cy="32918400"/>
  <p:notesSz cx="6858000" cy="9144000"/>
  <p:defaultTextStyle>
    <a:defPPr>
      <a:defRPr lang="en-US"/>
    </a:defPPr>
    <a:lvl1pPr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2351088" indent="-1893888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4702175" indent="-3787775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7053263" indent="-5681663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9404350" indent="-7575550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29">
          <p15:clr>
            <a:srgbClr val="A4A3A4"/>
          </p15:clr>
        </p15:guide>
        <p15:guide id="2" pos="1522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ly, Sean" initials="KS" lastIdx="1" clrIdx="0">
    <p:extLst>
      <p:ext uri="{19B8F6BF-5375-455C-9EA6-DF929625EA0E}">
        <p15:presenceInfo xmlns:p15="http://schemas.microsoft.com/office/powerpoint/2012/main" userId="Kelly, Se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8" autoAdjust="0"/>
    <p:restoredTop sz="88235" autoAdjust="0"/>
  </p:normalViewPr>
  <p:slideViewPr>
    <p:cSldViewPr snapToGrid="0" snapToObjects="1">
      <p:cViewPr varScale="1">
        <p:scale>
          <a:sx n="14" d="100"/>
          <a:sy n="14" d="100"/>
        </p:scale>
        <p:origin x="1252" y="32"/>
      </p:cViewPr>
      <p:guideLst>
        <p:guide orient="horz" pos="10229"/>
        <p:guide pos="152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400" b="1"/>
              <a:t>Clinical</a:t>
            </a:r>
            <a:r>
              <a:rPr lang="en-US" sz="4400" b="1" baseline="0"/>
              <a:t> and Demographic Characteristics of the Sample </a:t>
            </a:r>
            <a:endParaRPr lang="en-US" sz="4400" b="1"/>
          </a:p>
        </c:rich>
      </c:tx>
      <c:layout>
        <c:manualLayout>
          <c:xMode val="edge"/>
          <c:yMode val="edge"/>
          <c:x val="0.1709815469005982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Sheet1!$B$59</c:f>
              <c:strCache>
                <c:ptCount val="1"/>
                <c:pt idx="0">
                  <c:v>Pre-Intervention (n=136)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Sheet1!$A$60:$A$69</c:f>
              <c:strCache>
                <c:ptCount val="10"/>
                <c:pt idx="0">
                  <c:v>Gender (expressed as male)</c:v>
                </c:pt>
                <c:pt idx="1">
                  <c:v>Race (expressed as Caucasian)</c:v>
                </c:pt>
                <c:pt idx="2">
                  <c:v>Diabetes Mellitus</c:v>
                </c:pt>
                <c:pt idx="3">
                  <c:v>Hypertension</c:v>
                </c:pt>
                <c:pt idx="4">
                  <c:v>Hyperlipidemia</c:v>
                </c:pt>
                <c:pt idx="5">
                  <c:v>Chronic Kidney Disease</c:v>
                </c:pt>
                <c:pt idx="6">
                  <c:v>Heart Failure</c:v>
                </c:pt>
                <c:pt idx="7">
                  <c:v>Chronic Obstructive Pulmonary Disease</c:v>
                </c:pt>
                <c:pt idx="8">
                  <c:v>Atrial Fibrillation</c:v>
                </c:pt>
                <c:pt idx="9">
                  <c:v>No known past medical history</c:v>
                </c:pt>
              </c:strCache>
            </c:strRef>
          </c:cat>
          <c:val>
            <c:numRef>
              <c:f>Sheet1!$B$60:$B$69</c:f>
              <c:numCache>
                <c:formatCode>0%</c:formatCode>
                <c:ptCount val="10"/>
                <c:pt idx="0">
                  <c:v>0.71</c:v>
                </c:pt>
                <c:pt idx="1">
                  <c:v>0.67</c:v>
                </c:pt>
                <c:pt idx="2">
                  <c:v>0.56000000000000005</c:v>
                </c:pt>
                <c:pt idx="3">
                  <c:v>0.71</c:v>
                </c:pt>
                <c:pt idx="4">
                  <c:v>0.67</c:v>
                </c:pt>
                <c:pt idx="5">
                  <c:v>0.05</c:v>
                </c:pt>
                <c:pt idx="6">
                  <c:v>0.16</c:v>
                </c:pt>
                <c:pt idx="7">
                  <c:v>0.19</c:v>
                </c:pt>
                <c:pt idx="8">
                  <c:v>0.13</c:v>
                </c:pt>
                <c:pt idx="9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50-42BB-B85B-F8136B4EA0D5}"/>
            </c:ext>
          </c:extLst>
        </c:ser>
        <c:ser>
          <c:idx val="1"/>
          <c:order val="1"/>
          <c:tx>
            <c:strRef>
              <c:f>Sheet1!$C$59</c:f>
              <c:strCache>
                <c:ptCount val="1"/>
                <c:pt idx="0">
                  <c:v>Post-Intervention (n=41)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Sheet1!$A$60:$A$69</c:f>
              <c:strCache>
                <c:ptCount val="10"/>
                <c:pt idx="0">
                  <c:v>Gender (expressed as male)</c:v>
                </c:pt>
                <c:pt idx="1">
                  <c:v>Race (expressed as Caucasian)</c:v>
                </c:pt>
                <c:pt idx="2">
                  <c:v>Diabetes Mellitus</c:v>
                </c:pt>
                <c:pt idx="3">
                  <c:v>Hypertension</c:v>
                </c:pt>
                <c:pt idx="4">
                  <c:v>Hyperlipidemia</c:v>
                </c:pt>
                <c:pt idx="5">
                  <c:v>Chronic Kidney Disease</c:v>
                </c:pt>
                <c:pt idx="6">
                  <c:v>Heart Failure</c:v>
                </c:pt>
                <c:pt idx="7">
                  <c:v>Chronic Obstructive Pulmonary Disease</c:v>
                </c:pt>
                <c:pt idx="8">
                  <c:v>Atrial Fibrillation</c:v>
                </c:pt>
                <c:pt idx="9">
                  <c:v>No known past medical history</c:v>
                </c:pt>
              </c:strCache>
            </c:strRef>
          </c:cat>
          <c:val>
            <c:numRef>
              <c:f>Sheet1!$C$60:$C$69</c:f>
              <c:numCache>
                <c:formatCode>0%</c:formatCode>
                <c:ptCount val="10"/>
                <c:pt idx="0">
                  <c:v>0.76</c:v>
                </c:pt>
                <c:pt idx="1">
                  <c:v>0.63</c:v>
                </c:pt>
                <c:pt idx="2">
                  <c:v>0.49</c:v>
                </c:pt>
                <c:pt idx="3">
                  <c:v>0.76</c:v>
                </c:pt>
                <c:pt idx="4">
                  <c:v>0.63</c:v>
                </c:pt>
                <c:pt idx="5">
                  <c:v>7.0000000000000007E-2</c:v>
                </c:pt>
                <c:pt idx="6">
                  <c:v>0.15</c:v>
                </c:pt>
                <c:pt idx="7">
                  <c:v>0.2</c:v>
                </c:pt>
                <c:pt idx="8">
                  <c:v>0.15</c:v>
                </c:pt>
                <c:pt idx="9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50-42BB-B85B-F8136B4EA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12764960"/>
        <c:axId val="1912771200"/>
      </c:barChart>
      <c:catAx>
        <c:axId val="1912764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771200"/>
        <c:crosses val="autoZero"/>
        <c:auto val="1"/>
        <c:lblAlgn val="ctr"/>
        <c:lblOffset val="100"/>
        <c:noMultiLvlLbl val="0"/>
      </c:catAx>
      <c:valAx>
        <c:axId val="1912771200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76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800" dirty="0"/>
              <a:t>Postoperative</a:t>
            </a:r>
            <a:r>
              <a:rPr lang="en-US" sz="4800" baseline="0" dirty="0"/>
              <a:t> Isolated CABG LOS</a:t>
            </a:r>
            <a:endParaRPr lang="en-US" sz="4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Sheet1!$A$29:$A$32</c:f>
              <c:strCache>
                <c:ptCount val="4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</c:strCache>
            </c:strRef>
          </c:cat>
          <c:val>
            <c:numRef>
              <c:f>Sheet1!$B$29:$B$32</c:f>
              <c:numCache>
                <c:formatCode>General</c:formatCode>
                <c:ptCount val="4"/>
                <c:pt idx="0">
                  <c:v>6.8</c:v>
                </c:pt>
                <c:pt idx="1">
                  <c:v>6.9</c:v>
                </c:pt>
                <c:pt idx="2">
                  <c:v>9.6999999999999993</c:v>
                </c:pt>
                <c:pt idx="3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0E-4BF5-8F32-5936572B195B}"/>
            </c:ext>
          </c:extLst>
        </c:ser>
        <c:ser>
          <c:idx val="1"/>
          <c:order val="1"/>
          <c:tx>
            <c:strRef>
              <c:f>Sheet1!$C$28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Sheet1!$A$29:$A$32</c:f>
              <c:strCache>
                <c:ptCount val="4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</c:strCache>
            </c:strRef>
          </c:cat>
          <c:val>
            <c:numRef>
              <c:f>Sheet1!$C$29:$C$32</c:f>
              <c:numCache>
                <c:formatCode>General</c:formatCode>
                <c:ptCount val="4"/>
                <c:pt idx="0">
                  <c:v>6.9</c:v>
                </c:pt>
                <c:pt idx="1">
                  <c:v>10.4</c:v>
                </c:pt>
                <c:pt idx="2">
                  <c:v>8.6999999999999993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0E-4BF5-8F32-5936572B195B}"/>
            </c:ext>
          </c:extLst>
        </c:ser>
        <c:ser>
          <c:idx val="2"/>
          <c:order val="2"/>
          <c:tx>
            <c:strRef>
              <c:f>Sheet1!$D$28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Sheet1!$A$29:$A$32</c:f>
              <c:strCache>
                <c:ptCount val="4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</c:strCache>
            </c:strRef>
          </c:cat>
          <c:val>
            <c:numRef>
              <c:f>Sheet1!$D$29:$D$32</c:f>
              <c:numCache>
                <c:formatCode>General</c:formatCode>
                <c:ptCount val="4"/>
                <c:pt idx="0">
                  <c:v>8.6999999999999993</c:v>
                </c:pt>
                <c:pt idx="1">
                  <c:v>8.6</c:v>
                </c:pt>
                <c:pt idx="2">
                  <c:v>5.0999999999999996</c:v>
                </c:pt>
                <c:pt idx="3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0E-4BF5-8F32-5936572B195B}"/>
            </c:ext>
          </c:extLst>
        </c:ser>
        <c:ser>
          <c:idx val="3"/>
          <c:order val="3"/>
          <c:tx>
            <c:strRef>
              <c:f>Sheet1!$E$28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5.555555555555657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0E-4BF5-8F32-5936572B195B}"/>
                </c:ext>
              </c:extLst>
            </c:dLbl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Sheet1!$A$29:$A$32</c:f>
              <c:strCache>
                <c:ptCount val="4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</c:strCache>
            </c:strRef>
          </c:cat>
          <c:val>
            <c:numRef>
              <c:f>Sheet1!$E$29:$E$32</c:f>
              <c:numCache>
                <c:formatCode>General</c:formatCode>
                <c:ptCount val="4"/>
                <c:pt idx="0">
                  <c:v>6.6</c:v>
                </c:pt>
                <c:pt idx="1">
                  <c:v>7</c:v>
                </c:pt>
                <c:pt idx="2">
                  <c:v>8.1999999999999993</c:v>
                </c:pt>
                <c:pt idx="3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0E-4BF5-8F32-5936572B19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-27"/>
        <c:axId val="1595389824"/>
        <c:axId val="1595390240"/>
      </c:barChart>
      <c:catAx>
        <c:axId val="159538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5390240"/>
        <c:crosses val="autoZero"/>
        <c:auto val="1"/>
        <c:lblAlgn val="ctr"/>
        <c:lblOffset val="100"/>
        <c:noMultiLvlLbl val="0"/>
      </c:catAx>
      <c:valAx>
        <c:axId val="159539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4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4800"/>
                  <a:t>Lenght</a:t>
                </a:r>
                <a:r>
                  <a:rPr lang="en-US" sz="4800" baseline="0"/>
                  <a:t> of Stay in Days</a:t>
                </a:r>
                <a:endParaRPr lang="en-US" sz="48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4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538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/>
              <a:t> </a:t>
            </a:r>
            <a:r>
              <a:rPr lang="en-US" sz="4800" dirty="0"/>
              <a:t>Communication</a:t>
            </a:r>
            <a:r>
              <a:rPr lang="en-US" sz="4800" baseline="0" dirty="0"/>
              <a:t> Satisfaction Questionnaire Results</a:t>
            </a:r>
            <a:endParaRPr lang="en-US" sz="4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40-4811-A214-91C815C571A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A40-4811-A214-91C815C571A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Sheet1!$A$12:$A$13</c:f>
              <c:strCache>
                <c:ptCount val="2"/>
                <c:pt idx="0">
                  <c:v>Pre-intervention Mean CSQ Score</c:v>
                </c:pt>
                <c:pt idx="1">
                  <c:v>Post-intervention Mean CSQ Score</c:v>
                </c:pt>
              </c:strCache>
            </c:strRef>
          </c:cat>
          <c:val>
            <c:numRef>
              <c:f>Sheet1!$B$12:$B$13</c:f>
              <c:numCache>
                <c:formatCode>General</c:formatCode>
                <c:ptCount val="2"/>
                <c:pt idx="0">
                  <c:v>3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40-4811-A214-91C815C571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98424144"/>
        <c:axId val="1598418320"/>
      </c:barChart>
      <c:catAx>
        <c:axId val="159842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8418320"/>
        <c:crosses val="autoZero"/>
        <c:auto val="1"/>
        <c:lblAlgn val="ctr"/>
        <c:lblOffset val="100"/>
        <c:noMultiLvlLbl val="0"/>
      </c:catAx>
      <c:valAx>
        <c:axId val="159841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4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4800" dirty="0"/>
                  <a:t>Mean</a:t>
                </a:r>
                <a:r>
                  <a:rPr lang="en-US" sz="4800" baseline="0" dirty="0"/>
                  <a:t> Satisfaction Score </a:t>
                </a:r>
                <a:endParaRPr lang="en-US" sz="48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4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842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4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800" dirty="0"/>
              <a:t>Pre-</a:t>
            </a:r>
            <a:r>
              <a:rPr lang="en-US" sz="4800" baseline="0" dirty="0"/>
              <a:t> and Post-intervention LOS Results</a:t>
            </a:r>
            <a:endParaRPr lang="en-US" sz="4800" dirty="0"/>
          </a:p>
        </c:rich>
      </c:tx>
      <c:layout>
        <c:manualLayout>
          <c:xMode val="edge"/>
          <c:yMode val="edge"/>
          <c:x val="0.16277488915232188"/>
          <c:y val="1.03545368974138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E2C-43B4-B8F6-416E7F8D1BE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E2C-43B4-B8F6-416E7F8D1BEE}"/>
              </c:ext>
            </c:extLst>
          </c:dPt>
          <c:dLbls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Sheet1!$A$44:$A$45</c:f>
              <c:strCache>
                <c:ptCount val="2"/>
                <c:pt idx="0">
                  <c:v>Pre-intervention LOS</c:v>
                </c:pt>
                <c:pt idx="1">
                  <c:v>Post-Intervention LOS</c:v>
                </c:pt>
              </c:strCache>
            </c:strRef>
          </c:cat>
          <c:val>
            <c:numRef>
              <c:f>Sheet1!$B$44:$B$45</c:f>
              <c:numCache>
                <c:formatCode>General</c:formatCode>
                <c:ptCount val="2"/>
                <c:pt idx="0">
                  <c:v>8.73</c:v>
                </c:pt>
                <c:pt idx="1">
                  <c:v>7.31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2C-43B4-B8F6-416E7F8D1B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12775360"/>
        <c:axId val="1912770368"/>
      </c:barChart>
      <c:scatterChart>
        <c:scatterStyle val="lineMarker"/>
        <c:varyColors val="0"/>
        <c:ser>
          <c:idx val="1"/>
          <c:order val="1"/>
          <c:tx>
            <c:strRef>
              <c:f>Sheet1!$A$47</c:f>
              <c:strCache>
                <c:ptCount val="1"/>
                <c:pt idx="0">
                  <c:v>STS Benchmark LOS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delete val="1"/>
          </c:dLbls>
          <c:errBars>
            <c:errDir val="x"/>
            <c:errBarType val="plus"/>
            <c:errValType val="fixedVal"/>
            <c:noEndCap val="1"/>
            <c:val val="2"/>
            <c:spPr>
              <a:noFill/>
              <a:ln w="25400" cap="flat" cmpd="sng" algn="ctr">
                <a:solidFill>
                  <a:srgbClr val="FF0000"/>
                </a:solidFill>
                <a:prstDash val="sysDot"/>
                <a:round/>
              </a:ln>
              <a:effectLst/>
            </c:spPr>
          </c:errBars>
          <c:errBars>
            <c:errDir val="y"/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Lit>
              <c:formatCode>General</c:formatCode>
              <c:ptCount val="1"/>
              <c:pt idx="0">
                <c:v>0.5</c:v>
              </c:pt>
            </c:numLit>
          </c:xVal>
          <c:yVal>
            <c:numRef>
              <c:f>Sheet1!$B$47</c:f>
              <c:numCache>
                <c:formatCode>General</c:formatCode>
                <c:ptCount val="1"/>
                <c:pt idx="0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E2C-43B4-B8F6-416E7F8D1B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912775360"/>
        <c:axId val="1912770368"/>
      </c:scatterChart>
      <c:catAx>
        <c:axId val="191277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770368"/>
        <c:crosses val="autoZero"/>
        <c:auto val="1"/>
        <c:lblAlgn val="ctr"/>
        <c:lblOffset val="100"/>
        <c:noMultiLvlLbl val="0"/>
      </c:catAx>
      <c:valAx>
        <c:axId val="1912770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4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4800"/>
                  <a:t>Length</a:t>
                </a:r>
                <a:r>
                  <a:rPr lang="en-US" sz="4800" baseline="0"/>
                  <a:t> of Stay in Days</a:t>
                </a:r>
                <a:endParaRPr lang="en-US" sz="48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4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2775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0.44062</cdr:x>
      <cdr:y>0.29143</cdr:y>
    </cdr:from>
    <cdr:to>
      <cdr:x>0.65498</cdr:x>
      <cdr:y>0.5009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FB0AADB-0EC1-F821-63AA-1F55A336D77F}"/>
            </a:ext>
          </a:extLst>
        </cdr:cNvPr>
        <cdr:cNvSpPr txBox="1"/>
      </cdr:nvSpPr>
      <cdr:spPr>
        <a:xfrm xmlns:a="http://schemas.openxmlformats.org/drawingml/2006/main">
          <a:off x="5297285" y="2144665"/>
          <a:ext cx="2577078" cy="15415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STS Benchmark</a:t>
          </a:r>
        </a:p>
        <a:p xmlns:a="http://schemas.openxmlformats.org/drawingml/2006/main">
          <a:pPr algn="ctr"/>
          <a:r>
            <a: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(7 Days)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8AE243-F2EA-4950-9989-4CBB459A39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5834DC-4304-4B47-A4FB-9B7F1F2D4E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A4F780B-14CF-4565-B1D3-EFEFD2E8ED87}" type="datetimeFigureOut">
              <a:rPr lang="en-US"/>
              <a:pPr>
                <a:defRPr/>
              </a:pPr>
              <a:t>6/28/2022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47AD494-F041-4F96-BD76-82F9616575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A0DAD29-A9A2-47DA-A0EA-49512886A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4FE04-40D6-4EFF-A0E2-F7F6070328C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696E9-127D-4732-AFA8-864494D1EA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0D7F022-E94E-4521-ACC2-A3D513E30E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B803977B-6156-4E8B-A37D-73D5DB8793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14A8AFD-0CE1-4311-A07C-1112E5FA0F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Use Arial font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For text boxes: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You can move around and customize the template to best fit your information.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Create a QR Code here: </a:t>
            </a:r>
            <a:r>
              <a:rPr lang="en-US" dirty="0">
                <a:hlinkClick r:id="rId3"/>
              </a:rPr>
              <a:t>https://www.qrcode-monkey.com/ </a:t>
            </a:r>
            <a:r>
              <a:rPr lang="en-US" dirty="0"/>
              <a:t> </a:t>
            </a:r>
            <a:r>
              <a:rPr lang="en-US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53EE8F8-2471-4C30-B4D6-31CA5A0ED1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7FECFCF-B121-43E4-9482-CF63949AC3D2}" type="slidenum">
              <a:rPr lang="en-US" altLang="en-US" sz="1200" smtClean="0"/>
              <a:pPr/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11BB879C-1682-43C8-B82D-9E33FD6395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5775" y="655638"/>
            <a:ext cx="1284605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072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355" y="23042880"/>
            <a:ext cx="29626560" cy="2720342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355" y="2941320"/>
            <a:ext cx="2962656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6500"/>
            </a:lvl1pPr>
            <a:lvl2pPr marL="2351288" indent="0">
              <a:buNone/>
              <a:defRPr sz="14400"/>
            </a:lvl2pPr>
            <a:lvl3pPr marL="4702576" indent="0">
              <a:buNone/>
              <a:defRPr sz="12300"/>
            </a:lvl3pPr>
            <a:lvl4pPr marL="7053864" indent="0">
              <a:buNone/>
              <a:defRPr sz="10300"/>
            </a:lvl4pPr>
            <a:lvl5pPr marL="9405153" indent="0">
              <a:buNone/>
              <a:defRPr sz="10300"/>
            </a:lvl5pPr>
            <a:lvl6pPr marL="11756441" indent="0">
              <a:buNone/>
              <a:defRPr sz="10300"/>
            </a:lvl6pPr>
            <a:lvl7pPr marL="14107729" indent="0">
              <a:buNone/>
              <a:defRPr sz="10300"/>
            </a:lvl7pPr>
            <a:lvl8pPr marL="16459017" indent="0">
              <a:buNone/>
              <a:defRPr sz="10300"/>
            </a:lvl8pPr>
            <a:lvl9pPr marL="18810305" indent="0">
              <a:buNone/>
              <a:defRPr sz="103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355" y="25763222"/>
            <a:ext cx="29626560" cy="3863338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75F2762-71CB-4995-A86C-EE490E6A7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8CB3B-88F4-41BE-8B01-950BF4F683FE}" type="datetimeFigureOut">
              <a:rPr lang="en-US"/>
              <a:pPr>
                <a:defRPr/>
              </a:pPr>
              <a:t>6/28/2022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27AD01-F78B-4081-B169-1CDBFCFE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0F9D8C-F06C-48A0-B2CA-6C396919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C7616-1AB2-44D3-AB18-906C51BF02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77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71471-0B56-42D7-B62E-46DAB6BBF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ED033-773D-4C02-9FCF-0EF11EE2C605}" type="datetimeFigureOut">
              <a:rPr lang="en-US"/>
              <a:pPr>
                <a:defRPr/>
              </a:pPr>
              <a:t>6/28/2022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7E168-B009-4245-88D0-6BE746B37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77C2F-FA8B-42B3-9F4A-D20826AD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2A247-05FF-4937-B061-4E2E92F2BA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8149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318453" y="6324600"/>
            <a:ext cx="59990355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30240" y="6324600"/>
            <a:ext cx="179165250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FAB91-F4A1-4AB7-902D-875BD0182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8566E-5803-4760-A8C1-FB07C607446C}" type="datetimeFigureOut">
              <a:rPr lang="en-US"/>
              <a:pPr>
                <a:defRPr/>
              </a:pPr>
              <a:t>6/28/2022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954B9-57D1-4CAD-9DE0-B7F174783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EC94E-2034-4444-9191-0A586EF13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D2F09-4181-407A-846C-EB6D07A3E2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244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14683" y="6149997"/>
            <a:ext cx="31294037" cy="1256254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6F5-3B5B-7441-85E6-9C3B881DE3E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48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90" y="21150074"/>
            <a:ext cx="41970960" cy="6537958"/>
          </a:xfrm>
        </p:spPr>
        <p:txBody>
          <a:bodyPr anchor="t"/>
          <a:lstStyle>
            <a:lvl1pPr algn="l">
              <a:defRPr sz="21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90" y="13953750"/>
            <a:ext cx="41970960" cy="7196333"/>
          </a:xfrm>
        </p:spPr>
        <p:txBody>
          <a:bodyPr anchor="b"/>
          <a:lstStyle>
            <a:lvl1pPr marL="0" indent="0">
              <a:buNone/>
              <a:defRPr sz="10800">
                <a:solidFill>
                  <a:schemeClr val="tx1">
                    <a:tint val="75000"/>
                  </a:schemeClr>
                </a:solidFill>
              </a:defRPr>
            </a:lvl1pPr>
            <a:lvl2pPr marL="2468880" indent="0">
              <a:buNone/>
              <a:defRPr sz="9720">
                <a:solidFill>
                  <a:schemeClr val="tx1">
                    <a:tint val="75000"/>
                  </a:schemeClr>
                </a:solidFill>
              </a:defRPr>
            </a:lvl2pPr>
            <a:lvl3pPr marL="49377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740664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4pPr>
            <a:lvl5pPr marL="987552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5pPr>
            <a:lvl6pPr marL="1234440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6pPr>
            <a:lvl7pPr marL="148132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7pPr>
            <a:lvl8pPr marL="1728216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8pPr>
            <a:lvl9pPr marL="1975104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6F5-3B5B-7441-85E6-9C3B881DE3E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72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320" y="10222998"/>
            <a:ext cx="41970960" cy="705916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6640" y="18653760"/>
            <a:ext cx="345643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751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6F5-3B5B-7441-85E6-9C3B881DE3E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84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6731" y="6149990"/>
            <a:ext cx="31294037" cy="5486400"/>
          </a:xfrm>
        </p:spPr>
        <p:txBody>
          <a:bodyPr>
            <a:normAutofit/>
          </a:bodyPr>
          <a:lstStyle>
            <a:lvl1pPr>
              <a:defRPr sz="1944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6731" y="12514217"/>
            <a:ext cx="31294037" cy="148524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6F5-3B5B-7441-85E6-9C3B881DE3E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17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2395" y="23042880"/>
            <a:ext cx="36733716" cy="2724915"/>
          </a:xfrm>
        </p:spPr>
        <p:txBody>
          <a:bodyPr anchor="b"/>
          <a:lstStyle>
            <a:lvl1pPr algn="l">
              <a:defRPr sz="10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42395" y="4568007"/>
            <a:ext cx="36733716" cy="18127398"/>
          </a:xfrm>
        </p:spPr>
        <p:txBody>
          <a:bodyPr/>
          <a:lstStyle>
            <a:lvl1pPr marL="0" indent="0">
              <a:buNone/>
              <a:defRPr sz="17280"/>
            </a:lvl1pPr>
            <a:lvl2pPr marL="2468880" indent="0">
              <a:buNone/>
              <a:defRPr sz="15120"/>
            </a:lvl2pPr>
            <a:lvl3pPr marL="4937760" indent="0">
              <a:buNone/>
              <a:defRPr sz="12960"/>
            </a:lvl3pPr>
            <a:lvl4pPr marL="7406640" indent="0">
              <a:buNone/>
              <a:defRPr sz="10800"/>
            </a:lvl4pPr>
            <a:lvl5pPr marL="9875520" indent="0">
              <a:buNone/>
              <a:defRPr sz="10800"/>
            </a:lvl5pPr>
            <a:lvl6pPr marL="12344400" indent="0">
              <a:buNone/>
              <a:defRPr sz="10800"/>
            </a:lvl6pPr>
            <a:lvl7pPr marL="14813280" indent="0">
              <a:buNone/>
              <a:defRPr sz="10800"/>
            </a:lvl7pPr>
            <a:lvl8pPr marL="17282160" indent="0">
              <a:buNone/>
              <a:defRPr sz="10800"/>
            </a:lvl8pPr>
            <a:lvl9pPr marL="19751040" indent="0">
              <a:buNone/>
              <a:defRPr sz="10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2395" y="25767799"/>
            <a:ext cx="36733716" cy="3858771"/>
          </a:xfrm>
        </p:spPr>
        <p:txBody>
          <a:bodyPr/>
          <a:lstStyle>
            <a:lvl1pPr marL="0" indent="0">
              <a:buNone/>
              <a:defRPr sz="7560"/>
            </a:lvl1pPr>
            <a:lvl2pPr marL="2468880" indent="0">
              <a:buNone/>
              <a:defRPr sz="6480"/>
            </a:lvl2pPr>
            <a:lvl3pPr marL="4937760" indent="0">
              <a:buNone/>
              <a:defRPr sz="5400"/>
            </a:lvl3pPr>
            <a:lvl4pPr marL="7406640" indent="0">
              <a:buNone/>
              <a:defRPr sz="4860"/>
            </a:lvl4pPr>
            <a:lvl5pPr marL="9875520" indent="0">
              <a:buNone/>
              <a:defRPr sz="4860"/>
            </a:lvl5pPr>
            <a:lvl6pPr marL="12344400" indent="0">
              <a:buNone/>
              <a:defRPr sz="4860"/>
            </a:lvl6pPr>
            <a:lvl7pPr marL="14813280" indent="0">
              <a:buNone/>
              <a:defRPr sz="4860"/>
            </a:lvl7pPr>
            <a:lvl8pPr marL="17282160" indent="0">
              <a:buNone/>
              <a:defRPr sz="4860"/>
            </a:lvl8pPr>
            <a:lvl9pPr marL="19751040" indent="0">
              <a:buNone/>
              <a:defRPr sz="48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6F5-3B5B-7441-85E6-9C3B881DE3E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43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68880" y="3243571"/>
            <a:ext cx="44531694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8905043"/>
            <a:ext cx="21817015" cy="3072384"/>
          </a:xfrm>
        </p:spPr>
        <p:txBody>
          <a:bodyPr anchor="b"/>
          <a:lstStyle>
            <a:lvl1pPr marL="0" indent="0">
              <a:buNone/>
              <a:defRPr sz="12960" b="1"/>
            </a:lvl1pPr>
            <a:lvl2pPr marL="2468880" indent="0">
              <a:buNone/>
              <a:defRPr sz="10800" b="1"/>
            </a:lvl2pPr>
            <a:lvl3pPr marL="4937760" indent="0">
              <a:buNone/>
              <a:defRPr sz="9720" b="1"/>
            </a:lvl3pPr>
            <a:lvl4pPr marL="7406640" indent="0">
              <a:buNone/>
              <a:defRPr sz="8640" b="1"/>
            </a:lvl4pPr>
            <a:lvl5pPr marL="9875520" indent="0">
              <a:buNone/>
              <a:defRPr sz="8640" b="1"/>
            </a:lvl5pPr>
            <a:lvl6pPr marL="12344400" indent="0">
              <a:buNone/>
              <a:defRPr sz="8640" b="1"/>
            </a:lvl6pPr>
            <a:lvl7pPr marL="14813280" indent="0">
              <a:buNone/>
              <a:defRPr sz="8640" b="1"/>
            </a:lvl7pPr>
            <a:lvl8pPr marL="17282160" indent="0">
              <a:buNone/>
              <a:defRPr sz="8640" b="1"/>
            </a:lvl8pPr>
            <a:lvl9pPr marL="19751040" indent="0">
              <a:buNone/>
              <a:defRPr sz="8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880" y="12499984"/>
            <a:ext cx="21817015" cy="17218157"/>
          </a:xfrm>
        </p:spPr>
        <p:txBody>
          <a:bodyPr/>
          <a:lstStyle>
            <a:lvl1pPr>
              <a:defRPr sz="12960"/>
            </a:lvl1pPr>
            <a:lvl2pPr>
              <a:defRPr sz="10800"/>
            </a:lvl2pPr>
            <a:lvl3pPr>
              <a:defRPr sz="9720"/>
            </a:lvl3pPr>
            <a:lvl4pPr>
              <a:defRPr sz="8640"/>
            </a:lvl4pPr>
            <a:lvl5pPr>
              <a:defRPr sz="8640"/>
            </a:lvl5pPr>
            <a:lvl6pPr>
              <a:defRPr sz="8640"/>
            </a:lvl6pPr>
            <a:lvl7pPr>
              <a:defRPr sz="8640"/>
            </a:lvl7pPr>
            <a:lvl8pPr>
              <a:defRPr sz="8640"/>
            </a:lvl8pPr>
            <a:lvl9pPr>
              <a:defRPr sz="8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143" y="8905043"/>
            <a:ext cx="21825585" cy="3072384"/>
          </a:xfrm>
        </p:spPr>
        <p:txBody>
          <a:bodyPr anchor="b"/>
          <a:lstStyle>
            <a:lvl1pPr marL="0" indent="0">
              <a:buNone/>
              <a:defRPr sz="12960" b="1"/>
            </a:lvl1pPr>
            <a:lvl2pPr marL="2468880" indent="0">
              <a:buNone/>
              <a:defRPr sz="10800" b="1"/>
            </a:lvl2pPr>
            <a:lvl3pPr marL="4937760" indent="0">
              <a:buNone/>
              <a:defRPr sz="9720" b="1"/>
            </a:lvl3pPr>
            <a:lvl4pPr marL="7406640" indent="0">
              <a:buNone/>
              <a:defRPr sz="8640" b="1"/>
            </a:lvl4pPr>
            <a:lvl5pPr marL="9875520" indent="0">
              <a:buNone/>
              <a:defRPr sz="8640" b="1"/>
            </a:lvl5pPr>
            <a:lvl6pPr marL="12344400" indent="0">
              <a:buNone/>
              <a:defRPr sz="8640" b="1"/>
            </a:lvl6pPr>
            <a:lvl7pPr marL="14813280" indent="0">
              <a:buNone/>
              <a:defRPr sz="8640" b="1"/>
            </a:lvl7pPr>
            <a:lvl8pPr marL="17282160" indent="0">
              <a:buNone/>
              <a:defRPr sz="8640" b="1"/>
            </a:lvl8pPr>
            <a:lvl9pPr marL="19751040" indent="0">
              <a:buNone/>
              <a:defRPr sz="8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143" y="12499984"/>
            <a:ext cx="21825585" cy="17218157"/>
          </a:xfrm>
        </p:spPr>
        <p:txBody>
          <a:bodyPr/>
          <a:lstStyle>
            <a:lvl1pPr>
              <a:defRPr sz="12960"/>
            </a:lvl1pPr>
            <a:lvl2pPr>
              <a:defRPr sz="10800"/>
            </a:lvl2pPr>
            <a:lvl3pPr>
              <a:defRPr sz="9720"/>
            </a:lvl3pPr>
            <a:lvl4pPr>
              <a:defRPr sz="8640"/>
            </a:lvl4pPr>
            <a:lvl5pPr>
              <a:defRPr sz="8640"/>
            </a:lvl5pPr>
            <a:lvl6pPr>
              <a:defRPr sz="8640"/>
            </a:lvl6pPr>
            <a:lvl7pPr>
              <a:defRPr sz="8640"/>
            </a:lvl7pPr>
            <a:lvl8pPr>
              <a:defRPr sz="8640"/>
            </a:lvl8pPr>
            <a:lvl9pPr>
              <a:defRPr sz="86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6F5-3B5B-7441-85E6-9C3B881DE3E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53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0680" y="23042880"/>
            <a:ext cx="30038040" cy="2724915"/>
          </a:xfrm>
        </p:spPr>
        <p:txBody>
          <a:bodyPr anchor="b"/>
          <a:lstStyle>
            <a:lvl1pPr algn="l">
              <a:defRPr sz="10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870680" y="2944371"/>
            <a:ext cx="30038040" cy="19751040"/>
          </a:xfrm>
        </p:spPr>
        <p:txBody>
          <a:bodyPr/>
          <a:lstStyle>
            <a:lvl1pPr marL="0" indent="0">
              <a:buNone/>
              <a:defRPr sz="17280"/>
            </a:lvl1pPr>
            <a:lvl2pPr marL="2468880" indent="0">
              <a:buNone/>
              <a:defRPr sz="15120"/>
            </a:lvl2pPr>
            <a:lvl3pPr marL="4937760" indent="0">
              <a:buNone/>
              <a:defRPr sz="12960"/>
            </a:lvl3pPr>
            <a:lvl4pPr marL="7406640" indent="0">
              <a:buNone/>
              <a:defRPr sz="10800"/>
            </a:lvl4pPr>
            <a:lvl5pPr marL="9875520" indent="0">
              <a:buNone/>
              <a:defRPr sz="10800"/>
            </a:lvl5pPr>
            <a:lvl6pPr marL="12344400" indent="0">
              <a:buNone/>
              <a:defRPr sz="10800"/>
            </a:lvl6pPr>
            <a:lvl7pPr marL="14813280" indent="0">
              <a:buNone/>
              <a:defRPr sz="10800"/>
            </a:lvl7pPr>
            <a:lvl8pPr marL="17282160" indent="0">
              <a:buNone/>
              <a:defRPr sz="10800"/>
            </a:lvl8pPr>
            <a:lvl9pPr marL="19751040" indent="0">
              <a:buNone/>
              <a:defRPr sz="10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70680" y="25767799"/>
            <a:ext cx="30038040" cy="3858771"/>
          </a:xfrm>
        </p:spPr>
        <p:txBody>
          <a:bodyPr/>
          <a:lstStyle>
            <a:lvl1pPr marL="0" indent="0">
              <a:buNone/>
              <a:defRPr sz="7560"/>
            </a:lvl1pPr>
            <a:lvl2pPr marL="2468880" indent="0">
              <a:buNone/>
              <a:defRPr sz="6480"/>
            </a:lvl2pPr>
            <a:lvl3pPr marL="4937760" indent="0">
              <a:buNone/>
              <a:defRPr sz="5400"/>
            </a:lvl3pPr>
            <a:lvl4pPr marL="7406640" indent="0">
              <a:buNone/>
              <a:defRPr sz="4860"/>
            </a:lvl4pPr>
            <a:lvl5pPr marL="9875520" indent="0">
              <a:buNone/>
              <a:defRPr sz="4860"/>
            </a:lvl5pPr>
            <a:lvl6pPr marL="12344400" indent="0">
              <a:buNone/>
              <a:defRPr sz="4860"/>
            </a:lvl6pPr>
            <a:lvl7pPr marL="14813280" indent="0">
              <a:buNone/>
              <a:defRPr sz="4860"/>
            </a:lvl7pPr>
            <a:lvl8pPr marL="17282160" indent="0">
              <a:buNone/>
              <a:defRPr sz="4860"/>
            </a:lvl8pPr>
            <a:lvl9pPr marL="19751040" indent="0">
              <a:buNone/>
              <a:defRPr sz="48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6F5-3B5B-7441-85E6-9C3B881DE3E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4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E9B4B-FFB0-4793-995D-4D757D7FD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DC97F-0820-4E20-870F-347B9594DB90}" type="datetimeFigureOut">
              <a:rPr lang="en-US"/>
              <a:pPr>
                <a:defRPr/>
              </a:pPr>
              <a:t>6/28/2022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C2FB-6983-44FB-862C-6443C7D96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4615F-DA95-4197-8581-1C0B6A212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72FF2-9C89-437D-850E-E3901BDB5A8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06306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6F5-3B5B-7441-85E6-9C3B881DE3E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7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253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90" y="21153122"/>
            <a:ext cx="41970960" cy="6537960"/>
          </a:xfrm>
        </p:spPr>
        <p:txBody>
          <a:bodyPr anchor="t"/>
          <a:lstStyle>
            <a:lvl1pPr algn="l">
              <a:defRPr sz="20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90" y="13952225"/>
            <a:ext cx="41970960" cy="7200898"/>
          </a:xfrm>
        </p:spPr>
        <p:txBody>
          <a:bodyPr anchor="b"/>
          <a:lstStyle>
            <a:lvl1pPr marL="0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1pPr>
            <a:lvl2pPr marL="2351288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0257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5386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0515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76E05-2B0C-44F4-A82E-6FAF2561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48DB9-91D4-419B-A148-7B34E0681B11}" type="datetimeFigureOut">
              <a:rPr lang="en-US"/>
              <a:pPr>
                <a:defRPr/>
              </a:pPr>
              <a:t>6/28/2022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A18FC-D210-44AE-BA27-4B2CF55AE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8BD2F-0F04-48A0-BF18-F6EF9C52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FBA71-3275-4EAD-93D4-C493033B38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360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30243" y="36865560"/>
            <a:ext cx="119577800" cy="10427970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731000" y="36865560"/>
            <a:ext cx="119577805" cy="10427970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546F14-2E60-4ED4-946D-25E3C3D3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887E9-EE93-40BB-8DF2-7E9DB0B16A2F}" type="datetimeFigureOut">
              <a:rPr lang="en-US"/>
              <a:pPr>
                <a:defRPr/>
              </a:pPr>
              <a:t>6/28/2022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DCBB7C-9A51-4FEA-971C-4660F10A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62484F-3343-4951-B0DA-D5EDCE775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80D67-740E-45AB-805C-2FA492FA8D7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960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0" y="1318262"/>
            <a:ext cx="444398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7368542"/>
            <a:ext cx="21817015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880" y="10439400"/>
            <a:ext cx="21817015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138" y="7368542"/>
            <a:ext cx="21825585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138" y="10439400"/>
            <a:ext cx="21825585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7E7402B-C81E-467B-A93A-EB00694A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64062-92FF-48D9-BEB6-754091F90F76}" type="datetimeFigureOut">
              <a:rPr lang="en-US"/>
              <a:pPr>
                <a:defRPr/>
              </a:pPr>
              <a:t>6/28/2022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A63920E-5CB1-4F19-9B3E-1898AE010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F7E037D-CE82-428E-BE7D-3B2200AB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40143-3C30-4224-A58A-759CEE050E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734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78DB889-4249-4E61-A410-95565846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B8009-DF53-4089-90DD-5B08BBA019E2}" type="datetimeFigureOut">
              <a:rPr lang="en-US"/>
              <a:pPr>
                <a:defRPr/>
              </a:pPr>
              <a:t>6/28/2022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24ADA7-7A92-4592-BA13-E8F215B3D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0B2FFD2-EF3F-4C6C-B5FA-6FE4BAEED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3555C-4D0F-4754-A4F3-33258746FF1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205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717EB05-2C19-4501-B2AC-E05C2939F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19ADF-54B4-46DE-8A71-D0C141522275}" type="datetimeFigureOut">
              <a:rPr lang="en-US"/>
              <a:pPr>
                <a:defRPr/>
              </a:pPr>
              <a:t>6/28/2022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AE22B27-7D93-4EC0-88E0-4CBE5CC14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DD27756-65F3-4BA8-B463-ABA1E5EC0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EF85A-9F34-4EB8-952C-F6393FAAB2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369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3" y="1310640"/>
            <a:ext cx="16244890" cy="5577840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270" y="1310643"/>
            <a:ext cx="27603450" cy="28094942"/>
          </a:xfrm>
        </p:spPr>
        <p:txBody>
          <a:bodyPr/>
          <a:lstStyle>
            <a:lvl1pPr>
              <a:defRPr sz="16500"/>
            </a:lvl1pPr>
            <a:lvl2pPr>
              <a:defRPr sz="14400"/>
            </a:lvl2pPr>
            <a:lvl3pPr>
              <a:defRPr sz="123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883" y="6888483"/>
            <a:ext cx="16244890" cy="22517102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3577786-3215-4C68-8A86-54DC70509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763BD-C590-4947-8E6E-E9EE8AE60A6C}" type="datetimeFigureOut">
              <a:rPr lang="en-US"/>
              <a:pPr>
                <a:defRPr/>
              </a:pPr>
              <a:t>6/28/2022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FF1D7F9-4925-4EC5-BBCE-5AC912F56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3ECE4D-B7B0-455B-8BFE-B42338569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98A33-A0E2-453F-A703-DA7B70A1DD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171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DB5E98D-7914-46E3-8F72-05D99DDDAA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317625"/>
            <a:ext cx="444404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CA784FB-8D34-48C8-BFA2-3DF87E70A3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7680325"/>
            <a:ext cx="444404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75C5E-9F91-40AA-9ABC-4F3626789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68563" y="30510163"/>
            <a:ext cx="11522075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6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3DCC45-0E11-4F5F-8BBA-480CA5EBE3D5}" type="datetimeFigureOut">
              <a:rPr lang="en-US"/>
              <a:pPr>
                <a:defRPr/>
              </a:pPr>
              <a:t>6/28/2022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8E43D-E02A-4FCE-8583-C6932DA10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70363" y="30510163"/>
            <a:ext cx="15636875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ctr" defTabSz="2351288" eaLnBrk="1" fontAlgn="auto" hangingPunct="1">
              <a:spcBef>
                <a:spcPts val="0"/>
              </a:spcBef>
              <a:spcAft>
                <a:spcPts val="0"/>
              </a:spcAft>
              <a:defRPr sz="6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EE43C-E693-4238-AA39-110A9706E8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86963" y="30510163"/>
            <a:ext cx="11522075" cy="1752600"/>
          </a:xfrm>
          <a:prstGeom prst="rect">
            <a:avLst/>
          </a:prstGeom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0F00CF-AAAE-415E-8322-F1F50FA888D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9" r:id="rId2"/>
    <p:sldLayoutId id="2147483730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xStyles>
    <p:titleStyle>
      <a:lvl1pPr algn="ctr" defTabSz="2351088" rtl="0" eaLnBrk="0" fontAlgn="base" hangingPunct="0">
        <a:spcBef>
          <a:spcPct val="0"/>
        </a:spcBef>
        <a:spcAft>
          <a:spcPct val="0"/>
        </a:spcAft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2pPr>
      <a:lvl3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3pPr>
      <a:lvl4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4pPr>
      <a:lvl5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762125" indent="-1762125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9525" indent="-1468438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6925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8013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688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14683" y="6149990"/>
            <a:ext cx="31294037" cy="548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COVER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14683" y="12514217"/>
            <a:ext cx="31294037" cy="14852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Cover Title </a:t>
            </a:r>
            <a:r>
              <a:rPr lang="en-US" dirty="0" err="1"/>
              <a:t>Subheadline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68880" y="30513533"/>
            <a:ext cx="11521440" cy="1746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C6F5-3B5B-7441-85E6-9C3B881DE3EF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70680" y="30513533"/>
            <a:ext cx="15636240" cy="1746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387280" y="30513533"/>
            <a:ext cx="11521440" cy="1746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0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61" r:id="rId3"/>
    <p:sldLayoutId id="2147483662" r:id="rId4"/>
    <p:sldLayoutId id="2147483670" r:id="rId5"/>
    <p:sldLayoutId id="2147483665" r:id="rId6"/>
    <p:sldLayoutId id="2147483669" r:id="rId7"/>
    <p:sldLayoutId id="214748366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image" Target="../media/image10.jpeg"/><Relationship Id="rId4" Type="http://schemas.openxmlformats.org/officeDocument/2006/relationships/chart" Target="../charts/chart1.xml"/><Relationship Id="rId9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12CD96-783C-4E94-A310-B580005B5098}"/>
              </a:ext>
            </a:extLst>
          </p:cNvPr>
          <p:cNvSpPr/>
          <p:nvPr/>
        </p:nvSpPr>
        <p:spPr>
          <a:xfrm>
            <a:off x="12251419" y="1879714"/>
            <a:ext cx="25961975" cy="279089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7F55E8-329F-4210-BD76-E7738E79CCC5}"/>
              </a:ext>
            </a:extLst>
          </p:cNvPr>
          <p:cNvSpPr/>
          <p:nvPr/>
        </p:nvSpPr>
        <p:spPr>
          <a:xfrm>
            <a:off x="0" y="0"/>
            <a:ext cx="49377600" cy="3593418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4" name="TextBox 11">
            <a:extLst>
              <a:ext uri="{FF2B5EF4-FFF2-40B4-BE49-F238E27FC236}">
                <a16:creationId xmlns:a16="http://schemas.microsoft.com/office/drawing/2014/main" id="{ADF955E4-6F2A-40D4-B06A-BE477E9A4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600" y="343373"/>
            <a:ext cx="46943962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Optimization Tool to Decrease Length of Stay and Improve Satisfaction Related to Multidisciplinary Communication</a:t>
            </a:r>
          </a:p>
          <a:p>
            <a:pPr algn="ctr" eaLnBrk="1" hangingPunct="1"/>
            <a:r>
              <a:rPr lang="en-US" altLang="en-US" sz="7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Sean Kelly, DNP, APRN, AGACNP-BC</a:t>
            </a:r>
          </a:p>
          <a:p>
            <a:pPr algn="ctr" eaLnBrk="1" hangingPunct="1"/>
            <a:r>
              <a:rPr lang="en-US" altLang="en-US" sz="7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Faculty: Christina Cardy, DNP, APRN, AGACNP-BC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DBFB78-2872-4BC5-8BDC-9C0DA74D5CA3}"/>
              </a:ext>
            </a:extLst>
          </p:cNvPr>
          <p:cNvSpPr/>
          <p:nvPr/>
        </p:nvSpPr>
        <p:spPr>
          <a:xfrm>
            <a:off x="0" y="29650532"/>
            <a:ext cx="49377600" cy="3267867"/>
          </a:xfrm>
          <a:prstGeom prst="rect">
            <a:avLst/>
          </a:prstGeom>
          <a:solidFill>
            <a:srgbClr val="177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6" name="Title 4">
            <a:extLst>
              <a:ext uri="{FF2B5EF4-FFF2-40B4-BE49-F238E27FC236}">
                <a16:creationId xmlns:a16="http://schemas.microsoft.com/office/drawing/2014/main" id="{B6A46080-DDF8-42E2-954D-16D691477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540" y="29524881"/>
            <a:ext cx="37660460" cy="240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70258" tIns="235129" rIns="470258" bIns="235129"/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6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use of a DOT to communicate the anticipated time to discharge with the multidisciplinary team significantly decreased postoperative LOS in patients undergoing isolated CABG, and improved cardiothoracic surgery APP communication satisfaction. </a:t>
            </a:r>
            <a:endParaRPr lang="en-US" altLang="en-US" sz="6000" b="1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0A8D92-2B8A-4804-BA9A-38F6ECD22A9B}"/>
              </a:ext>
            </a:extLst>
          </p:cNvPr>
          <p:cNvSpPr txBox="1"/>
          <p:nvPr/>
        </p:nvSpPr>
        <p:spPr>
          <a:xfrm>
            <a:off x="287487" y="3772259"/>
            <a:ext cx="11760468" cy="26335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ength of stay (LOS) of patients undergoing isolated coronary artery bypass grafting (CABG) at an urban, level 1 trauma center was 8.7 days,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24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% longer than the 7.0-day benchmark set by the Society of Thoracic Surgeons (STS).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 clear verbal or electronic communication protocol from cardiothoracic surgery Advanced Practice Providers (APPs) regarding anticipated discharge time, resulting in decreased communication satisfaction among cardiothoracic surgery APPs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PROJECT PURPOSE</a:t>
            </a: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Implement an evidence-based, color-coded Discharge Optimization Tool (DOT) within the Electronic Health Record (EHR) to communicate anticipated discharge time with the multidisciplinary team to decrease LOS and improve cardiothoracic surgery APP communication satisfaction. </a:t>
            </a:r>
          </a:p>
          <a:p>
            <a:pPr marR="0" lvl="0">
              <a:spcBef>
                <a:spcPts val="0"/>
              </a:spcBef>
              <a:spcAft>
                <a:spcPts val="800"/>
              </a:spcAft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CLINICAL QUESTION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adult patients receiving elective, isolated CABG, does implementation of a DOT reduce hospital LOS and improve APP communication satisfaction over a three-month period when compared to current practice?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MODEL/NURSING THEORY</a:t>
            </a:r>
          </a:p>
          <a:p>
            <a:pPr marL="571500" marR="0" lvl="0" indent="-571500" algn="l" defTabSz="2351288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 model: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for Improvement</a:t>
            </a: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Theory: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foundation of this theory uses evidence-based research to support a change process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improve patient outcomes.</a:t>
            </a:r>
          </a:p>
          <a:p>
            <a:pPr marL="0" lvl="1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7E292F-CF53-4E95-8136-BB2EC04EF7BC}"/>
              </a:ext>
            </a:extLst>
          </p:cNvPr>
          <p:cNvSpPr txBox="1"/>
          <p:nvPr/>
        </p:nvSpPr>
        <p:spPr>
          <a:xfrm>
            <a:off x="38453304" y="3635037"/>
            <a:ext cx="10893069" cy="22324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Implementation of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DOT significantly reduced LOS in adult patients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receiving isolated CABG from 8.73 days to 7.31 days (p=0.007).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reduction in LOS resulted in an estimated cost savings of $58,220 over the implementation period.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 of a DOT into the EMR is an efficient and effective means of multidisciplinary communication.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DOT compliance was &gt;90% when used in the progress note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DOT utilization within the “Treatment Team Sticky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ote” was inconsistent.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DOT noncompliance was most common on postoperative day 2 when the DOT was to be initiated.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APP-led discharge communication can foster discharge efficacy, and improve communication satisfaction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IMPLICATIONS FOR ADVANCED PRACTICE NURSING</a:t>
            </a:r>
          </a:p>
          <a:p>
            <a:pPr marL="571500" marR="0" lvl="0" indent="-5715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APPs play an important role in care coordination, transitions of care, and patient throughput.</a:t>
            </a:r>
          </a:p>
          <a:p>
            <a:pPr marL="571500" marR="0" lvl="0" indent="-5715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mbedding the color-coded DOT within the EHR could expand opportunities for better visualization and accessibility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EHR to facilitate discharge communication enhances multidisciplinary communication, communication satisfaction, and discharge timeliness.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914400" algn="l"/>
              </a:tabLst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DOT is concise, easy to interpret, and required little to no training among cardiothoracic surgery APPs.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Integrating the DOT into the initial progress note template for use on postoperative day zero could improve DOT compliance and facilitate sustainability.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DOT is not specific to cardiothoracic surgery, and therefore could easily be adopted by other medical or surgical healthcare teams or health systems. 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30" name="Picture 10" descr="USouthFlorida-darkbg-1c-white-h.png">
            <a:extLst>
              <a:ext uri="{FF2B5EF4-FFF2-40B4-BE49-F238E27FC236}">
                <a16:creationId xmlns:a16="http://schemas.microsoft.com/office/drawing/2014/main" id="{BDE77E53-2A87-4643-85A1-0EAA4353E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9675" y="30440841"/>
            <a:ext cx="8158163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3FEBE2B-630D-458F-9C8B-7632A7CD7E08}"/>
              </a:ext>
            </a:extLst>
          </p:cNvPr>
          <p:cNvSpPr txBox="1"/>
          <p:nvPr/>
        </p:nvSpPr>
        <p:spPr>
          <a:xfrm>
            <a:off x="26052233" y="3802015"/>
            <a:ext cx="2930191" cy="763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F32666-B4EF-464E-A11C-F0219417CFD5}"/>
              </a:ext>
            </a:extLst>
          </p:cNvPr>
          <p:cNvSpPr txBox="1"/>
          <p:nvPr/>
        </p:nvSpPr>
        <p:spPr>
          <a:xfrm>
            <a:off x="12395211" y="21806621"/>
            <a:ext cx="14352111" cy="8663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 and Data Collection</a:t>
            </a:r>
          </a:p>
          <a:p>
            <a:pPr algn="l"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Educated key stakeholders on problem significance. </a:t>
            </a:r>
          </a:p>
          <a:p>
            <a:pPr algn="l"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Evaluated baseline communication satisfaction of cardiothoracic APPs.</a:t>
            </a:r>
          </a:p>
          <a:p>
            <a:pPr algn="l"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Obtained baseline LOS data.</a:t>
            </a:r>
          </a:p>
          <a:p>
            <a:pPr algn="l"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Implemented the DOT within the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 note disposition and “Treatment Team Sticky Note” of the 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EHR to communicate the discharge time-frame with each patient’s multidisciplinary team. </a:t>
            </a:r>
          </a:p>
          <a:p>
            <a:pPr algn="l"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Statistically a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nalyzed data using one sample T-test.</a:t>
            </a:r>
          </a:p>
          <a:p>
            <a:pPr algn="l"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Appraised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post-intervention mean CSQ scores among cardiothoracic APPs.</a:t>
            </a:r>
          </a:p>
          <a:p>
            <a:pPr algn="l"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Evaluated post intervention communication satisfaction.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97509B-BB43-4E21-843C-7AEF7365CB77}"/>
              </a:ext>
            </a:extLst>
          </p:cNvPr>
          <p:cNvSpPr txBox="1"/>
          <p:nvPr/>
        </p:nvSpPr>
        <p:spPr>
          <a:xfrm>
            <a:off x="12419807" y="15655939"/>
            <a:ext cx="14327515" cy="6082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914400" algn="l"/>
              </a:tabLst>
            </a:pPr>
            <a:r>
              <a:rPr lang="en-US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Instruments/Tools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Discharge Optimization Tool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Discharge status: </a:t>
            </a:r>
            <a:r>
              <a:rPr lang="en-US" sz="3600" b="1" dirty="0">
                <a:solidFill>
                  <a:srgbClr val="70AD4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Green</a:t>
            </a:r>
            <a:r>
              <a:rPr lang="en-US" sz="3600" dirty="0">
                <a:solidFill>
                  <a:srgbClr val="70AD47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(Anticipated discharge is &lt; 12 hours)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Discharge status: </a:t>
            </a:r>
            <a:r>
              <a:rPr lang="en-US" sz="3600" b="1" dirty="0">
                <a:solidFill>
                  <a:srgbClr val="FFD9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Yellow</a:t>
            </a:r>
            <a:r>
              <a:rPr lang="en-US" sz="3600" dirty="0">
                <a:solidFill>
                  <a:srgbClr val="FFD9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(Anticipated discharge is 12-24 hours)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Discharge status: 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Red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(Anticipated discharge is 24-48 hours)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Discharge Status: 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Black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(Anticipated discharge is not anticipated at this time)</a:t>
            </a:r>
          </a:p>
          <a:p>
            <a:pPr marL="571500" marR="0" lvl="0" indent="-5715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validated Communication Satisfaction Questionnaire (CSQ) used to assess cardiothoracic APP communication satisfaction pre- and post-implementation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83EC31E-C8FD-99B4-45EB-E109DFB17166}"/>
              </a:ext>
            </a:extLst>
          </p:cNvPr>
          <p:cNvGrpSpPr/>
          <p:nvPr/>
        </p:nvGrpSpPr>
        <p:grpSpPr>
          <a:xfrm>
            <a:off x="27159" y="6903226"/>
            <a:ext cx="25961975" cy="9748987"/>
            <a:chOff x="70416" y="12867443"/>
            <a:chExt cx="24202299" cy="974898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5187D37-4612-470D-8820-EE9736947C19}"/>
                </a:ext>
              </a:extLst>
            </p:cNvPr>
            <p:cNvSpPr txBox="1"/>
            <p:nvPr/>
          </p:nvSpPr>
          <p:spPr>
            <a:xfrm>
              <a:off x="70416" y="21971317"/>
              <a:ext cx="12203907" cy="6451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marR="0" lvl="0" indent="-342900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tabLst>
                  <a:tab pos="914400" algn="l"/>
                </a:tabLst>
              </a:pPr>
              <a:endPara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0" name="Chart 19">
              <a:extLst>
                <a:ext uri="{FF2B5EF4-FFF2-40B4-BE49-F238E27FC236}">
                  <a16:creationId xmlns:a16="http://schemas.microsoft.com/office/drawing/2014/main" id="{0597FCC8-B1A7-0910-151B-E9EA985747F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38328194"/>
                </p:ext>
              </p:extLst>
            </p:nvPr>
          </p:nvGraphicFramePr>
          <p:xfrm>
            <a:off x="12048969" y="12867443"/>
            <a:ext cx="12223746" cy="88702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FB9EF291-8FB7-086B-8E99-48FE0036D5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28818"/>
              </p:ext>
            </p:extLst>
          </p:nvPr>
        </p:nvGraphicFramePr>
        <p:xfrm>
          <a:off x="26419865" y="6686967"/>
          <a:ext cx="11618037" cy="7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FC588965-7425-FE69-95D4-3DAAB195F4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645234"/>
              </p:ext>
            </p:extLst>
          </p:nvPr>
        </p:nvGraphicFramePr>
        <p:xfrm>
          <a:off x="26456464" y="21837231"/>
          <a:ext cx="11635933" cy="7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AD4EE239-D089-68B5-E9EC-4B8ADEBF49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67075" y="25339730"/>
            <a:ext cx="3042144" cy="39436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93537C-DA2D-5377-2D20-0C09A0448E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60363" y="27963806"/>
            <a:ext cx="6620724" cy="1668335"/>
          </a:xfrm>
          <a:prstGeom prst="rect">
            <a:avLst/>
          </a:prstGeom>
        </p:spPr>
      </p:pic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36973BE8-2556-AC59-C8A0-1822AC5571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7217482"/>
              </p:ext>
            </p:extLst>
          </p:nvPr>
        </p:nvGraphicFramePr>
        <p:xfrm>
          <a:off x="26456464" y="14507548"/>
          <a:ext cx="11618037" cy="7359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5ACAA6E-FB42-0406-99BD-F61A8106C888}"/>
              </a:ext>
            </a:extLst>
          </p:cNvPr>
          <p:cNvSpPr txBox="1"/>
          <p:nvPr/>
        </p:nvSpPr>
        <p:spPr>
          <a:xfrm>
            <a:off x="39418578" y="26564740"/>
            <a:ext cx="5598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</p:txBody>
      </p:sp>
      <p:pic>
        <p:nvPicPr>
          <p:cNvPr id="1026" name="Picture 2" descr="Coronary Bypass Surgery: Purpose, Procedure and Recovery">
            <a:extLst>
              <a:ext uri="{FF2B5EF4-FFF2-40B4-BE49-F238E27FC236}">
                <a16:creationId xmlns:a16="http://schemas.microsoft.com/office/drawing/2014/main" id="{6E8DDE6F-FD84-ED48-715D-7C6CB51E6B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15" b="2795"/>
          <a:stretch/>
        </p:blipFill>
        <p:spPr bwMode="auto">
          <a:xfrm>
            <a:off x="1255600" y="17435343"/>
            <a:ext cx="9052141" cy="912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FC9C3D-F005-8628-B0FD-757D3F288AD8}"/>
              </a:ext>
            </a:extLst>
          </p:cNvPr>
          <p:cNvSpPr txBox="1"/>
          <p:nvPr/>
        </p:nvSpPr>
        <p:spPr>
          <a:xfrm>
            <a:off x="12324615" y="3825376"/>
            <a:ext cx="12223746" cy="4404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Participants: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dults who received elective, isolated CABG from January-April 2022..</a:t>
            </a:r>
          </a:p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Setting: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Cardiothoracic Surgical ICU and cardiac telemetry unit of an urban, level 1 Trauma Center/tertiary referral center.</a:t>
            </a: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C73CE4-E2DA-A32C-55B3-D54B6CB9FCDF}"/>
              </a:ext>
            </a:extLst>
          </p:cNvPr>
          <p:cNvSpPr txBox="1"/>
          <p:nvPr/>
        </p:nvSpPr>
        <p:spPr>
          <a:xfrm>
            <a:off x="26052233" y="4574199"/>
            <a:ext cx="124426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Postoperative LOS was reduced 16% from 8.73 days to 7.31 days (p=0.007)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satisfaction among cardiothoracic surgery APPs improved by 33%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8367</TotalTime>
  <Words>822</Words>
  <Application>Microsoft Office PowerPoint</Application>
  <PresentationFormat>Custom</PresentationFormat>
  <Paragraphs>89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Lato</vt:lpstr>
      <vt:lpstr>Symbol</vt:lpstr>
      <vt:lpstr>Times New Roman</vt:lpstr>
      <vt:lpstr>Office Theme</vt:lpstr>
      <vt:lpstr>Custom Design</vt:lpstr>
      <vt:lpstr>PowerPoint Presentation</vt:lpstr>
    </vt:vector>
  </TitlesOfParts>
  <Manager/>
  <Company>USF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Kyrstin DiMercurio</dc:creator>
  <cp:keywords/>
  <dc:description/>
  <cp:lastModifiedBy>Kelly, Sean</cp:lastModifiedBy>
  <cp:revision>84</cp:revision>
  <cp:lastPrinted>2019-10-07T14:25:54Z</cp:lastPrinted>
  <dcterms:created xsi:type="dcterms:W3CDTF">2019-10-07T13:38:40Z</dcterms:created>
  <dcterms:modified xsi:type="dcterms:W3CDTF">2022-06-28T19:38:30Z</dcterms:modified>
  <cp:category/>
</cp:coreProperties>
</file>