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38"/>
    <a:srgbClr val="CC9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/>
    <p:restoredTop sz="88914" autoAdjust="0"/>
  </p:normalViewPr>
  <p:slideViewPr>
    <p:cSldViewPr snapToGrid="0" snapToObjects="1">
      <p:cViewPr varScale="1">
        <p:scale>
          <a:sx n="21" d="100"/>
          <a:sy n="21" d="100"/>
        </p:scale>
        <p:origin x="376" y="224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aurenramos/Desktop/GIFT-LEAP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500" b="1" baseline="0">
                <a:latin typeface="Arial" panose="020B0604020202020204" pitchFamily="34" charset="0"/>
              </a:rPr>
              <a:t>Parental Self-Efficacy Scores</a:t>
            </a:r>
          </a:p>
        </c:rich>
      </c:tx>
      <c:layout>
        <c:manualLayout>
          <c:xMode val="edge"/>
          <c:yMode val="edge"/>
          <c:x val="0.30792445513445627"/>
          <c:y val="6.08657095733226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057670414771047"/>
          <c:y val="0.17168999708369787"/>
          <c:w val="0.81472780870949901"/>
          <c:h val="0.56414224263633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Initial Survey</c:v>
                </c:pt>
              </c:strCache>
            </c:strRef>
          </c:tx>
          <c:spPr>
            <a:solidFill>
              <a:srgbClr val="00753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D-1748-9501-90B35D54FAB8}"/>
              </c:ext>
            </c:extLst>
          </c:dPt>
          <c:dPt>
            <c:idx val="1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D-1748-9501-90B35D54FAB8}"/>
              </c:ext>
            </c:extLst>
          </c:dPt>
          <c:dPt>
            <c:idx val="2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8D-1748-9501-90B35D54FAB8}"/>
              </c:ext>
            </c:extLst>
          </c:dPt>
          <c:dPt>
            <c:idx val="3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E8D-1748-9501-90B35D54FAB8}"/>
              </c:ext>
            </c:extLst>
          </c:dPt>
          <c:dPt>
            <c:idx val="4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E8D-1748-9501-90B35D54FAB8}"/>
              </c:ext>
            </c:extLst>
          </c:dPt>
          <c:dPt>
            <c:idx val="5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E8D-1748-9501-90B35D54FAB8}"/>
              </c:ext>
            </c:extLst>
          </c:dPt>
          <c:dPt>
            <c:idx val="6"/>
            <c:invertIfNegative val="0"/>
            <c:bubble3D val="0"/>
            <c:spPr>
              <a:solidFill>
                <a:srgbClr val="0075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E8D-1748-9501-90B35D54FAB8}"/>
              </c:ext>
            </c:extLst>
          </c:dPt>
          <c:cat>
            <c:strRef>
              <c:f>Sheet1!$A$25:$A$31</c:f>
              <c:strCache>
                <c:ptCount val="7"/>
                <c:pt idx="0">
                  <c:v>Participant 1</c:v>
                </c:pt>
                <c:pt idx="1">
                  <c:v>Participant 2</c:v>
                </c:pt>
                <c:pt idx="2">
                  <c:v>Participant 3</c:v>
                </c:pt>
                <c:pt idx="3">
                  <c:v>Participant 4</c:v>
                </c:pt>
                <c:pt idx="4">
                  <c:v>Participant 5</c:v>
                </c:pt>
                <c:pt idx="5">
                  <c:v>Participant 6</c:v>
                </c:pt>
                <c:pt idx="6">
                  <c:v>Participant 7</c:v>
                </c:pt>
              </c:strCache>
            </c:strRef>
          </c:cat>
          <c:val>
            <c:numRef>
              <c:f>Sheet1!$B$25:$B$31</c:f>
              <c:numCache>
                <c:formatCode>General</c:formatCode>
                <c:ptCount val="7"/>
                <c:pt idx="0">
                  <c:v>162</c:v>
                </c:pt>
                <c:pt idx="1">
                  <c:v>167</c:v>
                </c:pt>
                <c:pt idx="2">
                  <c:v>246</c:v>
                </c:pt>
                <c:pt idx="3">
                  <c:v>128</c:v>
                </c:pt>
                <c:pt idx="4">
                  <c:v>129</c:v>
                </c:pt>
                <c:pt idx="5">
                  <c:v>272</c:v>
                </c:pt>
                <c:pt idx="6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8D-1748-9501-90B35D54FAB8}"/>
            </c:ext>
          </c:extLst>
        </c:ser>
        <c:ser>
          <c:idx val="1"/>
          <c:order val="1"/>
          <c:tx>
            <c:strRef>
              <c:f>Sheet1!$C$24</c:f>
              <c:strCache>
                <c:ptCount val="1"/>
                <c:pt idx="0">
                  <c:v>Survey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Sheet1!$A$25:$A$31</c:f>
              <c:strCache>
                <c:ptCount val="7"/>
                <c:pt idx="0">
                  <c:v>Participant 1</c:v>
                </c:pt>
                <c:pt idx="1">
                  <c:v>Participant 2</c:v>
                </c:pt>
                <c:pt idx="2">
                  <c:v>Participant 3</c:v>
                </c:pt>
                <c:pt idx="3">
                  <c:v>Participant 4</c:v>
                </c:pt>
                <c:pt idx="4">
                  <c:v>Participant 5</c:v>
                </c:pt>
                <c:pt idx="5">
                  <c:v>Participant 6</c:v>
                </c:pt>
                <c:pt idx="6">
                  <c:v>Participant 7</c:v>
                </c:pt>
              </c:strCache>
            </c:strRef>
          </c:cat>
          <c:val>
            <c:numRef>
              <c:f>Sheet1!$C$25:$C$31</c:f>
              <c:numCache>
                <c:formatCode>General</c:formatCode>
                <c:ptCount val="7"/>
                <c:pt idx="3">
                  <c:v>177</c:v>
                </c:pt>
                <c:pt idx="6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E8D-1748-9501-90B35D54FAB8}"/>
            </c:ext>
          </c:extLst>
        </c:ser>
        <c:ser>
          <c:idx val="2"/>
          <c:order val="2"/>
          <c:tx>
            <c:strRef>
              <c:f>Sheet1!$D$24</c:f>
              <c:strCache>
                <c:ptCount val="1"/>
                <c:pt idx="0">
                  <c:v>Survey 3</c:v>
                </c:pt>
              </c:strCache>
            </c:strRef>
          </c:tx>
          <c:spPr>
            <a:solidFill>
              <a:srgbClr val="CC9A1D"/>
            </a:solidFill>
            <a:ln>
              <a:noFill/>
            </a:ln>
            <a:effectLst/>
          </c:spPr>
          <c:invertIfNegative val="0"/>
          <c:cat>
            <c:strRef>
              <c:f>Sheet1!$A$25:$A$31</c:f>
              <c:strCache>
                <c:ptCount val="7"/>
                <c:pt idx="0">
                  <c:v>Participant 1</c:v>
                </c:pt>
                <c:pt idx="1">
                  <c:v>Participant 2</c:v>
                </c:pt>
                <c:pt idx="2">
                  <c:v>Participant 3</c:v>
                </c:pt>
                <c:pt idx="3">
                  <c:v>Participant 4</c:v>
                </c:pt>
                <c:pt idx="4">
                  <c:v>Participant 5</c:v>
                </c:pt>
                <c:pt idx="5">
                  <c:v>Participant 6</c:v>
                </c:pt>
                <c:pt idx="6">
                  <c:v>Participant 7</c:v>
                </c:pt>
              </c:strCache>
            </c:strRef>
          </c:cat>
          <c:val>
            <c:numRef>
              <c:f>Sheet1!$D$25:$D$31</c:f>
              <c:numCache>
                <c:formatCode>General</c:formatCode>
                <c:ptCount val="7"/>
                <c:pt idx="2">
                  <c:v>302</c:v>
                </c:pt>
                <c:pt idx="3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E8D-1748-9501-90B35D54F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4"/>
        <c:axId val="1694553231"/>
        <c:axId val="1694554879"/>
      </c:barChart>
      <c:catAx>
        <c:axId val="1694553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94554879"/>
        <c:crosses val="autoZero"/>
        <c:auto val="1"/>
        <c:lblAlgn val="ctr"/>
        <c:lblOffset val="100"/>
        <c:noMultiLvlLbl val="0"/>
      </c:catAx>
      <c:valAx>
        <c:axId val="1694554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94553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1055322810150654"/>
          <c:y val="0.84794012299070709"/>
          <c:w val="0.47395402477441723"/>
          <c:h val="0.11561933206421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0.05953</cdr:x>
      <cdr:y>0.19024</cdr:y>
    </cdr:from>
    <cdr:to>
      <cdr:x>0.11279</cdr:x>
      <cdr:y>0.56088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A8BC727-24A6-8C52-6065-64617E7B6771}"/>
            </a:ext>
          </a:extLst>
        </cdr:cNvPr>
        <cdr:cNvSpPr txBox="1"/>
      </cdr:nvSpPr>
      <cdr:spPr>
        <a:xfrm xmlns:a="http://schemas.openxmlformats.org/drawingml/2006/main" rot="16200000">
          <a:off x="-724427" y="3540976"/>
          <a:ext cx="3862680" cy="74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500" dirty="0">
              <a:latin typeface="Arial" panose="020B0604020202020204" pitchFamily="34" charset="0"/>
              <a:cs typeface="Arial" panose="020B0604020202020204" pitchFamily="34" charset="0"/>
            </a:rPr>
            <a:t>PSE </a:t>
          </a:r>
          <a:r>
            <a:rPr lang="en-US" sz="3500" baseline="0" dirty="0">
              <a:latin typeface="Arial" panose="020B0604020202020204" pitchFamily="34" charset="0"/>
              <a:cs typeface="Arial" panose="020B0604020202020204" pitchFamily="34" charset="0"/>
            </a:rPr>
            <a:t> Score</a:t>
          </a:r>
          <a:endParaRPr lang="en-US" sz="3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0.44134</cdr:x>
      <cdr:y>0.79328</cdr:y>
    </cdr:from>
    <cdr:to>
      <cdr:x>0.65364</cdr:x>
      <cdr:y>0.87239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5CB4F06-CDA3-A016-22DF-606F9130B986}"/>
            </a:ext>
          </a:extLst>
        </cdr:cNvPr>
        <cdr:cNvSpPr txBox="1"/>
      </cdr:nvSpPr>
      <cdr:spPr>
        <a:xfrm xmlns:a="http://schemas.openxmlformats.org/drawingml/2006/main">
          <a:off x="6182101" y="8267359"/>
          <a:ext cx="2973830" cy="824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Participant</a:t>
          </a:r>
          <a:r>
            <a:rPr lang="en-US" sz="20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#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374C69-3847-B8C4-E02E-0DB4EAB81F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1C182-0747-BD48-353F-0B4F9FBA84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4DD91D-1EE1-484D-B811-229756E50928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A8918C-6FCE-0158-A499-A0BFC131A3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13D165-55F3-DB34-311D-485055F31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41DC7-7CE7-B68D-2531-29523BB626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941CE-9C9A-7D4D-DB9A-F7A7C8B5C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DFF984-8F1D-6A40-B20C-1C86CA07C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4B023B3-FD77-8EA5-A285-0F067E398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84AF91-1F6F-CD07-C39A-BF80C90C30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Did not perform a </a:t>
            </a:r>
            <a:r>
              <a:rPr lang="en-US" dirty="0" err="1"/>
              <a:t>Wilcoxin</a:t>
            </a:r>
            <a:r>
              <a:rPr lang="en-US" dirty="0"/>
              <a:t> Sign Rank test because low power, and cannot give a statistically significant result with less than 5 pairs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FD0E0E7-030B-294A-8A0D-6EA6D1156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FC6E61C-D199-E948-9121-92FA290F5E3C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C9355A-912C-0578-392B-CA049304C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45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F7B2C1-88BF-2566-5914-A20B9544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D41F-1F78-734D-AB5B-59FBC6F68C93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22F1C4-38C7-68D8-D988-D61FB21E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20E3C-E4E4-4934-339C-26740877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DF19A-25AC-1140-8392-D45E0BB78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68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4693A-FA5E-1E4C-8BED-18F5B3E7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3431-2377-B947-A643-6B2CD14E698A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471CD-AE77-690C-A04C-5D2AB826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FF254-9EED-C23F-CC37-71F39870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F1430-AEE2-1C43-B508-CD9B6CEF5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299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7A752-A371-06C3-C48D-9E3CB7A0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6DAC-ABAD-824A-8615-B329B8CF877E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4393-BF94-5F39-DB68-DE61714A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92DB-7E17-4C64-CC50-B24F7D68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0F1C0-7270-DF45-B55D-7BB42A16A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0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A3088-89EF-2297-F2D0-ECBF8DF5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ECB2-8EA4-8D4B-B09F-3FD864C0F3D0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12278-DA8E-736F-15C4-F3061EFC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A2110-DF5D-0F0A-4F0D-067D6267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C6F66-EDE5-A449-8CAF-2CBBABD07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73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69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AB6BE-F004-736B-316D-CEE4FFBD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14C7-3273-3D46-9336-8C44FD5239C4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3EB55-0CD1-1B94-F041-A360AD94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FF91-06BA-1839-407F-416F0194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68838-DDAF-9D4D-A156-D7006F4EC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5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BA0D7B-9201-E859-6040-251888F6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45FA6-31F9-864F-A29D-7B7781004C8A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947E24-D429-D43A-7185-8AD403BE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EAF305-1CAA-2FAA-95B2-802D3336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0C9F6-0867-D346-8A2A-49BF7B297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4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972610-16DC-E82F-A5C7-4E885A94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821B-13FE-644F-8FFB-9652FC8B0017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8211B8-2364-A903-B8EE-6257D83B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20CA03-FF78-5258-D8C3-8C7C0340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784DB-F2BA-BD48-B3EB-38D270F1B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80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A31896D-379F-4EC9-5686-4FE2C0BE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49FB-DDFA-7544-BBB2-F95B7ED2ED67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06D2AB-CDA5-A0AD-56C1-ADA3DE07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C6509B-41A6-8B36-F670-1ABEA58A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1E6E6-1AD4-824F-AA79-D4B3DAE90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02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B071F-44AF-219A-FEE0-398576BF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A0F6-FA22-2D43-8A47-9EAE32989332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D47019-DAE1-C272-4BF4-73AF10EE0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B9C5D5-7D9B-2E9C-91B4-E253A135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A061-C52C-9A4E-B7E4-E997CABE5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7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0B9846-FEA1-6C83-5A41-B1D87358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B4408-76F1-6749-A9B2-E31D29906E74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916B92-B00C-D4DE-2D02-C25E628D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77C074-6F0B-C7B9-D933-40722ED9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BA2A-AC12-704E-9367-2AD820E27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95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CD170D9-7DD0-0259-9C10-83C84A346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8743AD-5C48-2258-248F-A11E63D2B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BB822-B778-5129-4CF5-D66EA618B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06B26-F916-AB47-9E2D-12F6FFD3B636}" type="datetimeFigureOut">
              <a:rPr lang="en-US"/>
              <a:pPr>
                <a:defRPr/>
              </a:pPr>
              <a:t>7/9/22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9E4F0-973B-D453-E944-BDD2EE6C7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EDB6-5E08-8F12-C47E-7F39C57EF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fld id="{67DA1EEA-7C73-7F45-9F6E-C78C7DDB83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8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6115B9-79EA-9AC3-FED5-C7911DECFD11}"/>
              </a:ext>
            </a:extLst>
          </p:cNvPr>
          <p:cNvSpPr/>
          <p:nvPr/>
        </p:nvSpPr>
        <p:spPr>
          <a:xfrm>
            <a:off x="12964711" y="4641592"/>
            <a:ext cx="25961975" cy="24609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694F7-6AEB-574C-80B5-D49044DA150B}"/>
              </a:ext>
            </a:extLst>
          </p:cNvPr>
          <p:cNvSpPr/>
          <p:nvPr/>
        </p:nvSpPr>
        <p:spPr>
          <a:xfrm>
            <a:off x="6350" y="-63912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377D3A5C-1797-C57E-7039-000064107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607" y="719715"/>
            <a:ext cx="472122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/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Parents of School Age Children in a Digital Health Enhanced Lifestyle Program </a:t>
            </a:r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 Ramos, DNP, APRN, CPNP-PC</a:t>
            </a:r>
          </a:p>
          <a:p>
            <a:pPr algn="ctr" eaLnBrk="1" hangingPunct="1"/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Faculty: Sharlene Smith, DNP, APRN, CPNP-AC/PC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9CCD7-7BDA-3F67-B3E4-11FB934AB699}"/>
              </a:ext>
            </a:extLst>
          </p:cNvPr>
          <p:cNvSpPr/>
          <p:nvPr/>
        </p:nvSpPr>
        <p:spPr>
          <a:xfrm>
            <a:off x="96932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8E9A6D85-F668-0010-B997-742CDD9F9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28902025"/>
            <a:ext cx="46694725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Text messaging </a:t>
            </a:r>
            <a:r>
              <a:rPr lang="en-US" altLang="en-US" sz="8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parents of pediatric patients may be a promising way to</a:t>
            </a:r>
          </a:p>
          <a:p>
            <a:pPr eaLnBrk="1" hangingPunct="1"/>
            <a:r>
              <a:rPr lang="en-US" altLang="en-US" sz="80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increase parental self-efficacy</a:t>
            </a:r>
            <a:r>
              <a:rPr lang="en-US" altLang="en-US" sz="8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related to </a:t>
            </a:r>
            <a:r>
              <a:rPr lang="en-US" altLang="en-US" sz="80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child behavior change</a:t>
            </a:r>
            <a:r>
              <a:rPr lang="en-US" altLang="en-US" sz="8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3A4AF5-EB85-9F36-61CF-BAF1F0962A9D}"/>
              </a:ext>
            </a:extLst>
          </p:cNvPr>
          <p:cNvSpPr txBox="1"/>
          <p:nvPr/>
        </p:nvSpPr>
        <p:spPr>
          <a:xfrm>
            <a:off x="1456608" y="5228712"/>
            <a:ext cx="9564687" cy="232436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Parental involvement is important to child lifestyle change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13.4% of 2-5 year-olds and 20.3% of 6-11-year-old obese in U.S. (CDC, 2021)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28.5% of Women, Infant, and Children (WIC) aged children 2 years and older in Hillsborough County were overweight or obese in 2020 (Florida Department of Health, 2021)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↑ parental confidence in family lifestyle change through engagement with text messages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Aim: ↑ parental self-efficacy (PSE) questionnaire score 20% over 12 weeks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PICO QUESTION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In a population of children aged five to nine-years old participating in a nutrition and physical activity program, does provider-parent engagement through text messaging over a three-month period increase PSE compared to current engagement with parents?  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IHI QI model (Institute for Healthcare Improvement, 2021)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Albert Bandura’s Social Cognitive Theory- focuses on interplay between people’s thoughts, behaviors, and motivation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2CF1C-8E13-4611-2E6B-43DDAD3E4666}"/>
              </a:ext>
            </a:extLst>
          </p:cNvPr>
          <p:cNvSpPr txBox="1"/>
          <p:nvPr/>
        </p:nvSpPr>
        <p:spPr>
          <a:xfrm>
            <a:off x="12967891" y="4641592"/>
            <a:ext cx="10329863" cy="22990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>
              <a:defRPr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>
              <a:defRPr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Instruments/Tools</a:t>
            </a:r>
          </a:p>
          <a:p>
            <a:pPr marL="13716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PSE score measured with Parental Self-Efficacy Questionnaire (Decker, 2012)</a:t>
            </a:r>
          </a:p>
          <a:p>
            <a:pPr marL="13716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34 item Likert-scale questionnaire</a:t>
            </a:r>
          </a:p>
          <a:p>
            <a:pPr marL="13716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Focuses on parent confidence in children’s nutrition and physical activity behaviors</a:t>
            </a:r>
          </a:p>
          <a:p>
            <a:pPr marL="1371600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Parents completed initial survey at first in-person session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All parents chose to receive text messages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Parents received 1-3 text messages/week for 12 weeks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Parents completed survey 2 at 6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final in-person session or via Microsoft Forms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Parents were emailed survey 3 via Microsoft Forms</a:t>
            </a:r>
          </a:p>
          <a:p>
            <a:pPr marL="1371600" indent="-74295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Deidentified data was analyzed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9C9FCC-EB26-683A-9EF8-92B15DD09032}"/>
              </a:ext>
            </a:extLst>
          </p:cNvPr>
          <p:cNvSpPr txBox="1"/>
          <p:nvPr/>
        </p:nvSpPr>
        <p:spPr>
          <a:xfrm>
            <a:off x="39404725" y="5473465"/>
            <a:ext cx="9728200" cy="1962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4 parents of 326 children participated in all 6 sessions of a DOH lifestyle program in 2019-2020</a:t>
            </a: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More studies needed to determine if text messaging is effective way to ↑ PSE related to child health behaviors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Limitations: attrition high in this project with 1 parent-child dyad completing all 6 sessions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Possible reasons for attrition include high gas prices, hesitation to attend in-person due to COVID-19, language barriers, and poor understanding of content of the program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 PRACTICE NURSING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Text messaging parents of pediatric patients has potential to help engage parents in making lifestyle changes as a family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Existing text messaging platform continues to be used to send reminders and health tips to parents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Facilitator need only add parent phone numbers after obtaining consent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FA3AD7DC-E26B-1630-7824-B5D5161A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4853401-21BC-A172-BABD-12A1B7932C8E}"/>
              </a:ext>
            </a:extLst>
          </p:cNvPr>
          <p:cNvSpPr txBox="1"/>
          <p:nvPr/>
        </p:nvSpPr>
        <p:spPr>
          <a:xfrm>
            <a:off x="24440971" y="6106926"/>
            <a:ext cx="1400767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-Mean initial PSE score: 193.3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Two participants completed the second survey with scores of 177 and 257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-Two participants completed the third survey with scores of 177 and 302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-Scores increased from survey 1 to survey 2 and from survey 1 to survey 3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-One participant’s score increased from survey 1 to survey 2 but did not change from survey 2 to survey 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49D66C-379F-C945-ABFE-0E9501057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98349"/>
              </p:ext>
            </p:extLst>
          </p:nvPr>
        </p:nvGraphicFramePr>
        <p:xfrm>
          <a:off x="14202065" y="6744173"/>
          <a:ext cx="9777591" cy="6862392"/>
        </p:xfrm>
        <a:graphic>
          <a:graphicData uri="http://schemas.openxmlformats.org/drawingml/2006/table">
            <a:tbl>
              <a:tblPr/>
              <a:tblGrid>
                <a:gridCol w="7887000">
                  <a:extLst>
                    <a:ext uri="{9D8B030D-6E8A-4147-A177-3AD203B41FA5}">
                      <a16:colId xmlns:a16="http://schemas.microsoft.com/office/drawing/2014/main" val="2109115645"/>
                    </a:ext>
                  </a:extLst>
                </a:gridCol>
                <a:gridCol w="1890591">
                  <a:extLst>
                    <a:ext uri="{9D8B030D-6E8A-4147-A177-3AD203B41FA5}">
                      <a16:colId xmlns:a16="http://schemas.microsoft.com/office/drawing/2014/main" val="1057184855"/>
                    </a:ext>
                  </a:extLst>
                </a:gridCol>
              </a:tblGrid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Demographic Characteristics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5931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69693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Gender of parent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843089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(42.9)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814431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4(57.1)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53836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 of children (years),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29321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Race of parent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802575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Caucasian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(29)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09157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1(14)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22462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1(14)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95678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3(43)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14074"/>
                  </a:ext>
                </a:extLst>
              </a:tr>
              <a:tr h="5718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 of parent, 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89024"/>
                  </a:ext>
                </a:extLst>
              </a:tr>
            </a:tbl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04087C76-FEF8-6F34-8A2F-5CF892DC7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65326"/>
              </p:ext>
            </p:extLst>
          </p:nvPr>
        </p:nvGraphicFramePr>
        <p:xfrm>
          <a:off x="24336217" y="16432922"/>
          <a:ext cx="14007676" cy="1042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E961834-D0C0-27BC-FF66-CD6F1FA79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60995"/>
              </p:ext>
            </p:extLst>
          </p:nvPr>
        </p:nvGraphicFramePr>
        <p:xfrm>
          <a:off x="30637419" y="13054962"/>
          <a:ext cx="7811228" cy="2330863"/>
        </p:xfrm>
        <a:graphic>
          <a:graphicData uri="http://schemas.openxmlformats.org/drawingml/2006/table">
            <a:tbl>
              <a:tblPr/>
              <a:tblGrid>
                <a:gridCol w="5316996">
                  <a:extLst>
                    <a:ext uri="{9D8B030D-6E8A-4147-A177-3AD203B41FA5}">
                      <a16:colId xmlns:a16="http://schemas.microsoft.com/office/drawing/2014/main" val="955733563"/>
                    </a:ext>
                  </a:extLst>
                </a:gridCol>
                <a:gridCol w="2494232">
                  <a:extLst>
                    <a:ext uri="{9D8B030D-6E8A-4147-A177-3AD203B41FA5}">
                      <a16:colId xmlns:a16="http://schemas.microsoft.com/office/drawing/2014/main" val="2911166685"/>
                    </a:ext>
                  </a:extLst>
                </a:gridCol>
              </a:tblGrid>
              <a:tr h="9306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Mean Survey Scores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667787"/>
                  </a:ext>
                </a:extLst>
              </a:tr>
              <a:tr h="41357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Survey 1 score, mean (n=7)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193.3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11823"/>
                  </a:ext>
                </a:extLst>
              </a:tr>
              <a:tr h="41357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Survey 2 score, mean  (n=2)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42098"/>
                  </a:ext>
                </a:extLst>
              </a:tr>
              <a:tr h="41357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Survey 3 scores (n=2)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46680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A3EBD41A-476B-CEA8-470D-F47E49D11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43188" y="23861187"/>
            <a:ext cx="3265132" cy="41532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5647</TotalTime>
  <Words>703</Words>
  <Application>Microsoft Macintosh PowerPoint</Application>
  <PresentationFormat>Custom</PresentationFormat>
  <Paragraphs>111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Lauren Ramos</cp:lastModifiedBy>
  <cp:revision>64</cp:revision>
  <cp:lastPrinted>2019-10-07T14:25:54Z</cp:lastPrinted>
  <dcterms:created xsi:type="dcterms:W3CDTF">2019-10-07T13:38:40Z</dcterms:created>
  <dcterms:modified xsi:type="dcterms:W3CDTF">2022-07-09T15:32:10Z</dcterms:modified>
  <cp:category/>
</cp:coreProperties>
</file>