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49377600" cy="32918400"/>
  <p:notesSz cx="6858000" cy="9144000"/>
  <p:defaultTextStyle>
    <a:defPPr>
      <a:defRPr lang="en-US"/>
    </a:defPPr>
    <a:lvl1pPr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2351088" indent="-1893888"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4702175" indent="-3787775"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7053263" indent="-5681663"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9404350" indent="-7575550"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29">
          <p15:clr>
            <a:srgbClr val="A4A3A4"/>
          </p15:clr>
        </p15:guide>
        <p15:guide id="2" pos="1522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DED255D-36E4-A554-BBA1-889640B32CC3}" name="Carmen Rodriguez" initials="CR" userId="S::csrodriguez@usf.edu::ec092dd1-68ac-4e2e-86b1-94232604292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83333" autoAdjust="0"/>
  </p:normalViewPr>
  <p:slideViewPr>
    <p:cSldViewPr snapToGrid="0" snapToObjects="1">
      <p:cViewPr varScale="1">
        <p:scale>
          <a:sx n="19" d="100"/>
          <a:sy n="19" d="100"/>
        </p:scale>
        <p:origin x="1936" y="288"/>
      </p:cViewPr>
      <p:guideLst>
        <p:guide orient="horz" pos="10229"/>
        <p:guide pos="152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juliestarr\Library\Containers\com.apple.mail\Data\Library\Mail%20Downloads\5CC108D8-A68E-42A8-8579-49F174B7AB38\project%20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juliestarr\Library\Containers\com.apple.mail\Data\Library\Mail%20Downloads\5CC108D8-A68E-42A8-8579-49F174B7AB38\project%20da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juliestarr\Library\Containers\com.apple.mail\Data\Library\Mail%20Downloads\5CC108D8-A68E-42A8-8579-49F174B7AB38\project%20dat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artDeco"/>
            </a:sp3d>
          </c:spPr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 prst="artDeco"/>
              </a:sp3d>
            </c:spPr>
            <c:extLst>
              <c:ext xmlns:c16="http://schemas.microsoft.com/office/drawing/2014/chart" uri="{C3380CC4-5D6E-409C-BE32-E72D297353CC}">
                <c16:uniqueId val="{00000001-EE63-BE45-9319-30F6C64FDB8C}"/>
              </c:ext>
            </c:extLst>
          </c:dPt>
          <c:dPt>
            <c:idx val="1"/>
            <c:bubble3D val="0"/>
            <c:explosion val="15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 prst="artDeco"/>
              </a:sp3d>
            </c:spPr>
            <c:extLst>
              <c:ext xmlns:c16="http://schemas.microsoft.com/office/drawing/2014/chart" uri="{C3380CC4-5D6E-409C-BE32-E72D297353CC}">
                <c16:uniqueId val="{00000003-EE63-BE45-9319-30F6C64FDB8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 prst="artDeco"/>
              </a:sp3d>
            </c:spPr>
            <c:extLst>
              <c:ext xmlns:c16="http://schemas.microsoft.com/office/drawing/2014/chart" uri="{C3380CC4-5D6E-409C-BE32-E72D297353CC}">
                <c16:uniqueId val="{00000005-EE63-BE45-9319-30F6C64FDB8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 prst="artDeco"/>
              </a:sp3d>
            </c:spPr>
            <c:extLst>
              <c:ext xmlns:c16="http://schemas.microsoft.com/office/drawing/2014/chart" uri="{C3380CC4-5D6E-409C-BE32-E72D297353CC}">
                <c16:uniqueId val="{00000007-EE63-BE45-9319-30F6C64FDB8C}"/>
              </c:ext>
            </c:extLst>
          </c:dPt>
          <c:dLbls>
            <c:delete val="1"/>
          </c:dLbls>
          <c:cat>
            <c:strRef>
              <c:f>Sheet1!$A$2:$A$5</c:f>
              <c:strCache>
                <c:ptCount val="2"/>
                <c:pt idx="0">
                  <c:v>Satisfied</c:v>
                </c:pt>
                <c:pt idx="1">
                  <c:v>Not satisfied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E63-BE45-9319-30F6C64FDB8C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lt1">
                  <a:lumMod val="8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ED99-6F40-A755-72ED94A89D6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ED99-6F40-A755-72ED94A89D6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ED99-6F40-A755-72ED94A89D6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ED99-6F40-A755-72ED94A89D6A}"/>
              </c:ext>
            </c:extLst>
          </c:dPt>
          <c:dLbls>
            <c:delete val="1"/>
          </c:dLbls>
          <c:cat>
            <c:strRef>
              <c:f>Sheet1!$A$2:$A$5</c:f>
              <c:strCache>
                <c:ptCount val="2"/>
                <c:pt idx="0">
                  <c:v>Satisfied</c:v>
                </c:pt>
                <c:pt idx="1">
                  <c:v>Not satisfied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99-6F40-A755-72ED94A89D6A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lt1">
                  <a:lumMod val="8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  <a:scene3d>
      <a:camera prst="orthographicFront"/>
      <a:lightRig rig="threePt" dir="t"/>
    </a:scene3d>
    <a:sp3d>
      <a:bevelT w="114300" prst="artDeco"/>
    </a:sp3d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Pre/Post Intevention Systolic BP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'All data'!$A$1</c:f>
              <c:strCache>
                <c:ptCount val="1"/>
                <c:pt idx="0">
                  <c:v>Pre SBP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'All data'!$A$2:$A$13</c:f>
              <c:numCache>
                <c:formatCode>General</c:formatCode>
                <c:ptCount val="12"/>
                <c:pt idx="0">
                  <c:v>144</c:v>
                </c:pt>
                <c:pt idx="1">
                  <c:v>150</c:v>
                </c:pt>
                <c:pt idx="2">
                  <c:v>150</c:v>
                </c:pt>
                <c:pt idx="3">
                  <c:v>140</c:v>
                </c:pt>
                <c:pt idx="4">
                  <c:v>162</c:v>
                </c:pt>
                <c:pt idx="5">
                  <c:v>162</c:v>
                </c:pt>
                <c:pt idx="6">
                  <c:v>140</c:v>
                </c:pt>
                <c:pt idx="7">
                  <c:v>158</c:v>
                </c:pt>
                <c:pt idx="8">
                  <c:v>130</c:v>
                </c:pt>
                <c:pt idx="9">
                  <c:v>144</c:v>
                </c:pt>
                <c:pt idx="10">
                  <c:v>152</c:v>
                </c:pt>
                <c:pt idx="11">
                  <c:v>152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31-4DAC-AA2E-BD5E6901EE6F}"/>
            </c:ext>
          </c:extLst>
        </c:ser>
        <c:ser>
          <c:idx val="1"/>
          <c:order val="1"/>
          <c:tx>
            <c:strRef>
              <c:f>'All data'!$B$1</c:f>
              <c:strCache>
                <c:ptCount val="1"/>
                <c:pt idx="0">
                  <c:v>Post SBP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'All data'!$B$2:$B$13</c:f>
              <c:numCache>
                <c:formatCode>General</c:formatCode>
                <c:ptCount val="12"/>
                <c:pt idx="0">
                  <c:v>126</c:v>
                </c:pt>
                <c:pt idx="1">
                  <c:v>130</c:v>
                </c:pt>
                <c:pt idx="2">
                  <c:v>128</c:v>
                </c:pt>
                <c:pt idx="3">
                  <c:v>124</c:v>
                </c:pt>
                <c:pt idx="4">
                  <c:v>122</c:v>
                </c:pt>
                <c:pt idx="5">
                  <c:v>110</c:v>
                </c:pt>
                <c:pt idx="6">
                  <c:v>126</c:v>
                </c:pt>
                <c:pt idx="7">
                  <c:v>128</c:v>
                </c:pt>
                <c:pt idx="8">
                  <c:v>124</c:v>
                </c:pt>
                <c:pt idx="9">
                  <c:v>109</c:v>
                </c:pt>
                <c:pt idx="10">
                  <c:v>124</c:v>
                </c:pt>
                <c:pt idx="11">
                  <c:v>146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231-4DAC-AA2E-BD5E6901EE6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77602160"/>
        <c:axId val="1177955136"/>
      </c:lineChart>
      <c:catAx>
        <c:axId val="117760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77955136"/>
        <c:crosses val="autoZero"/>
        <c:auto val="1"/>
        <c:lblAlgn val="ctr"/>
        <c:lblOffset val="100"/>
        <c:noMultiLvlLbl val="0"/>
      </c:catAx>
      <c:valAx>
        <c:axId val="117795513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77602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14300" prst="artDeco"/>
        </a:sp3d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  <a:scene3d>
      <a:camera prst="orthographicFront"/>
      <a:lightRig rig="threePt" dir="t"/>
    </a:scene3d>
    <a:sp3d>
      <a:bevelT w="114300" prst="artDeco"/>
    </a:sp3d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Pre/Post Intervention Diastolic BP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'All data'!$C$1</c:f>
              <c:strCache>
                <c:ptCount val="1"/>
                <c:pt idx="0">
                  <c:v>Pre DBP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'All data'!$C$2:$C$13</c:f>
              <c:numCache>
                <c:formatCode>General</c:formatCode>
                <c:ptCount val="12"/>
                <c:pt idx="0">
                  <c:v>90</c:v>
                </c:pt>
                <c:pt idx="1">
                  <c:v>105</c:v>
                </c:pt>
                <c:pt idx="2">
                  <c:v>96</c:v>
                </c:pt>
                <c:pt idx="3">
                  <c:v>90</c:v>
                </c:pt>
                <c:pt idx="4">
                  <c:v>100</c:v>
                </c:pt>
                <c:pt idx="5">
                  <c:v>98</c:v>
                </c:pt>
                <c:pt idx="6">
                  <c:v>90</c:v>
                </c:pt>
                <c:pt idx="7">
                  <c:v>102</c:v>
                </c:pt>
                <c:pt idx="8">
                  <c:v>90</c:v>
                </c:pt>
                <c:pt idx="9">
                  <c:v>96</c:v>
                </c:pt>
                <c:pt idx="10">
                  <c:v>92</c:v>
                </c:pt>
                <c:pt idx="11">
                  <c:v>104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B8B-4594-B46B-31245BCA6BD5}"/>
            </c:ext>
          </c:extLst>
        </c:ser>
        <c:ser>
          <c:idx val="1"/>
          <c:order val="1"/>
          <c:tx>
            <c:strRef>
              <c:f>'All data'!$D$1</c:f>
              <c:strCache>
                <c:ptCount val="1"/>
                <c:pt idx="0">
                  <c:v>Post DBP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'All data'!$D$2:$D$13</c:f>
              <c:numCache>
                <c:formatCode>General</c:formatCode>
                <c:ptCount val="12"/>
                <c:pt idx="0">
                  <c:v>76</c:v>
                </c:pt>
                <c:pt idx="1">
                  <c:v>89</c:v>
                </c:pt>
                <c:pt idx="2">
                  <c:v>90</c:v>
                </c:pt>
                <c:pt idx="3">
                  <c:v>72</c:v>
                </c:pt>
                <c:pt idx="4">
                  <c:v>78</c:v>
                </c:pt>
                <c:pt idx="5">
                  <c:v>72</c:v>
                </c:pt>
                <c:pt idx="6">
                  <c:v>70</c:v>
                </c:pt>
                <c:pt idx="7">
                  <c:v>74</c:v>
                </c:pt>
                <c:pt idx="8">
                  <c:v>80</c:v>
                </c:pt>
                <c:pt idx="9">
                  <c:v>71</c:v>
                </c:pt>
                <c:pt idx="10">
                  <c:v>75</c:v>
                </c:pt>
                <c:pt idx="11">
                  <c:v>103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B8B-4594-B46B-31245BCA6BD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02391104"/>
        <c:axId val="1202397872"/>
      </c:lineChart>
      <c:catAx>
        <c:axId val="120239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202397872"/>
        <c:crosses val="autoZero"/>
        <c:auto val="1"/>
        <c:lblAlgn val="ctr"/>
        <c:lblOffset val="100"/>
        <c:noMultiLvlLbl val="0"/>
      </c:catAx>
      <c:valAx>
        <c:axId val="120239787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02391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  <a:scene3d>
      <a:camera prst="orthographicFront"/>
      <a:lightRig rig="threePt" dir="t"/>
    </a:scene3d>
    <a:sp3d>
      <a:bevelT w="114300" prst="artDeco"/>
    </a:sp3d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Pre/Post Intervention BMI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'All data'!$A$16</c:f>
              <c:strCache>
                <c:ptCount val="1"/>
                <c:pt idx="0">
                  <c:v>Pre BMI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'All data'!$A$17:$A$28</c:f>
              <c:numCache>
                <c:formatCode>General</c:formatCode>
                <c:ptCount val="12"/>
                <c:pt idx="0">
                  <c:v>25.6</c:v>
                </c:pt>
                <c:pt idx="1">
                  <c:v>34</c:v>
                </c:pt>
                <c:pt idx="2">
                  <c:v>40.200000000000003</c:v>
                </c:pt>
                <c:pt idx="3">
                  <c:v>24.7</c:v>
                </c:pt>
                <c:pt idx="4">
                  <c:v>23.3</c:v>
                </c:pt>
                <c:pt idx="5">
                  <c:v>30.3</c:v>
                </c:pt>
                <c:pt idx="6">
                  <c:v>37.799999999999997</c:v>
                </c:pt>
                <c:pt idx="7">
                  <c:v>25</c:v>
                </c:pt>
                <c:pt idx="8">
                  <c:v>29.1</c:v>
                </c:pt>
                <c:pt idx="9">
                  <c:v>30.3</c:v>
                </c:pt>
                <c:pt idx="10">
                  <c:v>43.5</c:v>
                </c:pt>
                <c:pt idx="11">
                  <c:v>27.8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20-4666-8333-0A72E6F6B1DB}"/>
            </c:ext>
          </c:extLst>
        </c:ser>
        <c:ser>
          <c:idx val="1"/>
          <c:order val="1"/>
          <c:tx>
            <c:strRef>
              <c:f>'All data'!$B$16</c:f>
              <c:strCache>
                <c:ptCount val="1"/>
                <c:pt idx="0">
                  <c:v>Post BMI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'All data'!$B$17:$B$28</c:f>
              <c:numCache>
                <c:formatCode>General</c:formatCode>
                <c:ptCount val="12"/>
                <c:pt idx="0">
                  <c:v>25</c:v>
                </c:pt>
                <c:pt idx="1">
                  <c:v>34</c:v>
                </c:pt>
                <c:pt idx="2">
                  <c:v>40.200000000000003</c:v>
                </c:pt>
                <c:pt idx="3">
                  <c:v>24.5</c:v>
                </c:pt>
                <c:pt idx="4">
                  <c:v>23.3</c:v>
                </c:pt>
                <c:pt idx="5">
                  <c:v>29.1</c:v>
                </c:pt>
                <c:pt idx="6">
                  <c:v>37.799999999999997</c:v>
                </c:pt>
                <c:pt idx="7">
                  <c:v>24.9</c:v>
                </c:pt>
                <c:pt idx="8">
                  <c:v>29.1</c:v>
                </c:pt>
                <c:pt idx="9">
                  <c:v>30</c:v>
                </c:pt>
                <c:pt idx="10">
                  <c:v>43.8</c:v>
                </c:pt>
                <c:pt idx="11">
                  <c:v>27.8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20-4666-8333-0A72E6F6B1D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205655184"/>
        <c:axId val="1182511664"/>
      </c:barChart>
      <c:catAx>
        <c:axId val="120565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82511664"/>
        <c:crosses val="autoZero"/>
        <c:auto val="1"/>
        <c:lblAlgn val="ctr"/>
        <c:lblOffset val="100"/>
        <c:noMultiLvlLbl val="0"/>
      </c:catAx>
      <c:valAx>
        <c:axId val="118251166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05655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  <a:scene3d>
      <a:camera prst="orthographicFront"/>
      <a:lightRig rig="threePt" dir="t"/>
    </a:scene3d>
    <a:sp3d>
      <a:bevelT w="114300" prst="artDeco"/>
    </a:sp3d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0.32381</cdr:x>
      <cdr:y>0</cdr:y>
    </cdr:from>
    <cdr:to>
      <cdr:x>0.91905</cdr:x>
      <cdr:y>0.14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90880" y="0"/>
          <a:ext cx="1270000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endParaRPr lang="en-US" sz="1100" b="0" cap="none" spc="0" baseline="0" dirty="0">
            <a:ln w="0"/>
            <a:solidFill>
              <a:schemeClr val="bg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0.42256</cdr:x>
      <cdr:y>0.55299</cdr:y>
    </cdr:from>
    <cdr:to>
      <cdr:x>0.57744</cdr:x>
      <cdr:y>0.69627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2464289" y="1949577"/>
          <a:ext cx="903261" cy="50513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2800" b="0" cap="none" spc="0" baseline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95%</a:t>
          </a:r>
        </a:p>
      </cdr:txBody>
    </cdr:sp>
  </cdr:relSizeAnchor>
  <cdr:relSizeAnchor xmlns:cdr="http://schemas.openxmlformats.org/drawingml/2006/chartDrawing">
    <cdr:from>
      <cdr:x>0.41265</cdr:x>
      <cdr:y>0.0317</cdr:y>
    </cdr:from>
    <cdr:to>
      <cdr:x>0.58735</cdr:x>
      <cdr:y>0.3834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2406509" y="111760"/>
          <a:ext cx="1018822" cy="123992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noAutofit/>
        </a:bodyPr>
        <a:lstStyle xmlns:a="http://schemas.openxmlformats.org/drawingml/2006/main"/>
        <a:p xmlns:a="http://schemas.openxmlformats.org/drawingml/2006/main">
          <a:pPr algn="ctr"/>
          <a:r>
            <a:rPr lang="en-US" sz="2800" b="0" cap="none" spc="0" baseline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5%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0.32381</cdr:x>
      <cdr:y>0</cdr:y>
    </cdr:from>
    <cdr:to>
      <cdr:x>0.91905</cdr:x>
      <cdr:y>0.14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90880" y="0"/>
          <a:ext cx="1270000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endParaRPr lang="en-US" sz="1100" b="0" cap="none" spc="0" baseline="0" dirty="0">
            <a:ln w="0"/>
            <a:solidFill>
              <a:schemeClr val="bg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0.42256</cdr:x>
      <cdr:y>0.55299</cdr:y>
    </cdr:from>
    <cdr:to>
      <cdr:x>0.57744</cdr:x>
      <cdr:y>0.69627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2464289" y="1949577"/>
          <a:ext cx="903261" cy="50513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2800" b="0" cap="none" spc="0" baseline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93%</a:t>
          </a:r>
        </a:p>
      </cdr:txBody>
    </cdr:sp>
  </cdr:relSizeAnchor>
  <cdr:relSizeAnchor xmlns:cdr="http://schemas.openxmlformats.org/drawingml/2006/chartDrawing">
    <cdr:from>
      <cdr:x>0.41265</cdr:x>
      <cdr:y>0.0317</cdr:y>
    </cdr:from>
    <cdr:to>
      <cdr:x>0.58735</cdr:x>
      <cdr:y>0.3834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2406509" y="111760"/>
          <a:ext cx="1018822" cy="123992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noAutofit/>
        </a:bodyPr>
        <a:lstStyle xmlns:a="http://schemas.openxmlformats.org/drawingml/2006/main"/>
        <a:p xmlns:a="http://schemas.openxmlformats.org/drawingml/2006/main">
          <a:pPr algn="ctr"/>
          <a:r>
            <a:rPr lang="en-US" sz="2800" b="0" cap="none" spc="0" baseline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7%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F0D976A-D90A-5FC6-CABA-952716BC7F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35128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82AE41-6ED9-EDE3-6399-5EAD1F43DFA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235128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285FE64-B917-0644-A1C5-AF8C7665EE8E}" type="datetimeFigureOut">
              <a:rPr lang="en-US"/>
              <a:pPr>
                <a:defRPr/>
              </a:pPr>
              <a:t>6/26/22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7582B96-CB65-5511-1462-7DD8BBDB68D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44BCD92-ABD1-9416-0662-2DC4722B3E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EE782-A7E1-DC31-3F91-1970B7AAAA1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35128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F437D-EBD1-B8FE-90C9-0CBA3492D0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F1E1C3D-0ACE-094D-89F4-B1D567508F2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rcode-monkey.com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qr-code-generator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6705D380-6334-7D94-242A-3D39B36F35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D166A90-E6C0-FA8F-B039-A88B7745C3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Use Arial font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For text boxes: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you can up the font size until the space is full.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You can move around and customize the template to best fit your information.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Create a QR Code here: </a:t>
            </a:r>
            <a:r>
              <a:rPr lang="en-US" dirty="0">
                <a:hlinkClick r:id="rId3"/>
              </a:rPr>
              <a:t>https://www.qrcode-monkey.com/ </a:t>
            </a:r>
            <a:r>
              <a:rPr lang="en-US" dirty="0"/>
              <a:t> </a:t>
            </a:r>
            <a:r>
              <a:rPr lang="en-US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</a:rPr>
              <a:t>or here: </a:t>
            </a:r>
            <a:r>
              <a:rPr lang="en-US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  <a:hlinkClick r:id="rId4"/>
              </a:rPr>
              <a:t>https://www.qr-code-generator.com/</a:t>
            </a:r>
            <a:endParaRPr lang="en-US" dirty="0">
              <a:solidFill>
                <a:srgbClr val="2196F3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276B2134-8AEF-FF6D-2191-D358D15EFD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1DAE1B7-2C3D-164D-9036-7CD3314C2899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F43827A8-C9C4-A9DC-BCC8-E53F5A5052C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5775" y="655638"/>
            <a:ext cx="1284605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92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8355" y="23042880"/>
            <a:ext cx="29626560" cy="2720342"/>
          </a:xfrm>
        </p:spPr>
        <p:txBody>
          <a:bodyPr anchor="b"/>
          <a:lstStyle>
            <a:lvl1pPr algn="l">
              <a:defRPr sz="10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78355" y="2941320"/>
            <a:ext cx="2962656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6500"/>
            </a:lvl1pPr>
            <a:lvl2pPr marL="2351288" indent="0">
              <a:buNone/>
              <a:defRPr sz="14400"/>
            </a:lvl2pPr>
            <a:lvl3pPr marL="4702576" indent="0">
              <a:buNone/>
              <a:defRPr sz="12300"/>
            </a:lvl3pPr>
            <a:lvl4pPr marL="7053864" indent="0">
              <a:buNone/>
              <a:defRPr sz="10300"/>
            </a:lvl4pPr>
            <a:lvl5pPr marL="9405153" indent="0">
              <a:buNone/>
              <a:defRPr sz="10300"/>
            </a:lvl5pPr>
            <a:lvl6pPr marL="11756441" indent="0">
              <a:buNone/>
              <a:defRPr sz="10300"/>
            </a:lvl6pPr>
            <a:lvl7pPr marL="14107729" indent="0">
              <a:buNone/>
              <a:defRPr sz="10300"/>
            </a:lvl7pPr>
            <a:lvl8pPr marL="16459017" indent="0">
              <a:buNone/>
              <a:defRPr sz="10300"/>
            </a:lvl8pPr>
            <a:lvl9pPr marL="18810305" indent="0">
              <a:buNone/>
              <a:defRPr sz="103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355" y="25763222"/>
            <a:ext cx="29626560" cy="3863338"/>
          </a:xfrm>
        </p:spPr>
        <p:txBody>
          <a:bodyPr/>
          <a:lstStyle>
            <a:lvl1pPr marL="0" indent="0">
              <a:buNone/>
              <a:defRPr sz="7200"/>
            </a:lvl1pPr>
            <a:lvl2pPr marL="2351288" indent="0">
              <a:buNone/>
              <a:defRPr sz="6200"/>
            </a:lvl2pPr>
            <a:lvl3pPr marL="4702576" indent="0">
              <a:buNone/>
              <a:defRPr sz="5100"/>
            </a:lvl3pPr>
            <a:lvl4pPr marL="7053864" indent="0">
              <a:buNone/>
              <a:defRPr sz="4600"/>
            </a:lvl4pPr>
            <a:lvl5pPr marL="9405153" indent="0">
              <a:buNone/>
              <a:defRPr sz="4600"/>
            </a:lvl5pPr>
            <a:lvl6pPr marL="11756441" indent="0">
              <a:buNone/>
              <a:defRPr sz="4600"/>
            </a:lvl6pPr>
            <a:lvl7pPr marL="14107729" indent="0">
              <a:buNone/>
              <a:defRPr sz="4600"/>
            </a:lvl7pPr>
            <a:lvl8pPr marL="16459017" indent="0">
              <a:buNone/>
              <a:defRPr sz="4600"/>
            </a:lvl8pPr>
            <a:lvl9pPr marL="18810305" indent="0">
              <a:buNone/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8DAC63-EB3D-8B72-1AED-516215B25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69D51-C1B9-F648-8FC8-44C70E59A558}" type="datetimeFigureOut">
              <a:rPr lang="en-US"/>
              <a:pPr>
                <a:defRPr/>
              </a:pPr>
              <a:t>6/26/22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2D09009-E6DC-83FF-72CC-E69D6A121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99D18F-17FC-FCB6-0E7E-1EA039542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9C1BF-EA52-8B4F-8A28-C4AD185CBE1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361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E9438-63F4-4D69-A7AF-25C50AFF2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E9D97-814B-5146-A36F-89BD7011094E}" type="datetimeFigureOut">
              <a:rPr lang="en-US"/>
              <a:pPr>
                <a:defRPr/>
              </a:pPr>
              <a:t>6/26/22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AC6F2-EC7D-74A9-A5B4-A9579E325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33B58-C7E0-11E0-1530-B444C2B58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60FC0-4B71-4F43-A77C-3EED58CF11F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8811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3318453" y="6324600"/>
            <a:ext cx="59990355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30240" y="6324600"/>
            <a:ext cx="179165250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67559-D159-4F72-5119-E798BA52D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D0937-A156-9B42-837B-BDFA1219A7E5}" type="datetimeFigureOut">
              <a:rPr lang="en-US"/>
              <a:pPr>
                <a:defRPr/>
              </a:pPr>
              <a:t>6/26/22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762A8-54DF-744E-1A85-01DBA9214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13D94-F9CF-6962-036E-441485A34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B1C7B-0EAB-6F48-BFC3-A7DA384810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9556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EF1DD-8062-DDCD-5BBF-5135D7ACF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D4C7B-4BB4-854A-A461-4CB10DFFF9CE}" type="datetimeFigureOut">
              <a:rPr lang="en-US"/>
              <a:pPr>
                <a:defRPr/>
              </a:pPr>
              <a:t>6/26/22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6F92A-1C23-8B22-009A-8D37EA323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12AAC-33A3-35F1-820F-E018FBD98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336F6-1966-1140-866E-6EB2134D272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787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785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490" y="21153122"/>
            <a:ext cx="41970960" cy="6537960"/>
          </a:xfrm>
        </p:spPr>
        <p:txBody>
          <a:bodyPr anchor="t"/>
          <a:lstStyle>
            <a:lvl1pPr algn="l">
              <a:defRPr sz="20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490" y="13952225"/>
            <a:ext cx="41970960" cy="7200898"/>
          </a:xfrm>
        </p:spPr>
        <p:txBody>
          <a:bodyPr anchor="b"/>
          <a:lstStyle>
            <a:lvl1pPr marL="0" indent="0">
              <a:buNone/>
              <a:defRPr sz="10300">
                <a:solidFill>
                  <a:schemeClr val="tx1">
                    <a:tint val="75000"/>
                  </a:schemeClr>
                </a:solidFill>
              </a:defRPr>
            </a:lvl1pPr>
            <a:lvl2pPr marL="2351288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 marL="4702576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3pPr>
            <a:lvl4pPr marL="7053864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9405153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1756441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4107729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459017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8810305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89D96-6A4D-0A7A-6DDF-C293EA86F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4FFFB-7618-B342-86FA-F5C718A20C0F}" type="datetimeFigureOut">
              <a:rPr lang="en-US"/>
              <a:pPr>
                <a:defRPr/>
              </a:pPr>
              <a:t>6/26/22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F100E-3091-F106-B982-A40CD67AB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6DAF8-0443-6EB9-F465-5966BFAE7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FBCA5-D844-6843-B8E2-16DD1A34783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9420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30243" y="36865560"/>
            <a:ext cx="119577800" cy="104279702"/>
          </a:xfrm>
        </p:spPr>
        <p:txBody>
          <a:bodyPr/>
          <a:lstStyle>
            <a:lvl1pPr>
              <a:defRPr sz="14400"/>
            </a:lvl1pPr>
            <a:lvl2pPr>
              <a:defRPr sz="12300"/>
            </a:lvl2pPr>
            <a:lvl3pPr>
              <a:defRPr sz="103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3731000" y="36865560"/>
            <a:ext cx="119577805" cy="104279702"/>
          </a:xfrm>
        </p:spPr>
        <p:txBody>
          <a:bodyPr/>
          <a:lstStyle>
            <a:lvl1pPr>
              <a:defRPr sz="14400"/>
            </a:lvl1pPr>
            <a:lvl2pPr>
              <a:defRPr sz="12300"/>
            </a:lvl2pPr>
            <a:lvl3pPr>
              <a:defRPr sz="103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FF1DAE-62FE-9553-D645-1B65CC3D5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29FB7-A3E7-8F48-8A1B-F8E8FDB5951C}" type="datetimeFigureOut">
              <a:rPr lang="en-US"/>
              <a:pPr>
                <a:defRPr/>
              </a:pPr>
              <a:t>6/26/22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80929E3-7820-3DB8-B5BF-50BD4C462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31EC6F-F51E-9B5E-7070-35E95EF9A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EA719-BFC7-634D-AED6-B12C70E169D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3761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880" y="1318262"/>
            <a:ext cx="4443984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880" y="7368542"/>
            <a:ext cx="21817015" cy="3070858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351288" indent="0">
              <a:buNone/>
              <a:defRPr sz="10300" b="1"/>
            </a:lvl2pPr>
            <a:lvl3pPr marL="4702576" indent="0">
              <a:buNone/>
              <a:defRPr sz="9300" b="1"/>
            </a:lvl3pPr>
            <a:lvl4pPr marL="7053864" indent="0">
              <a:buNone/>
              <a:defRPr sz="8200" b="1"/>
            </a:lvl4pPr>
            <a:lvl5pPr marL="9405153" indent="0">
              <a:buNone/>
              <a:defRPr sz="8200" b="1"/>
            </a:lvl5pPr>
            <a:lvl6pPr marL="11756441" indent="0">
              <a:buNone/>
              <a:defRPr sz="8200" b="1"/>
            </a:lvl6pPr>
            <a:lvl7pPr marL="14107729" indent="0">
              <a:buNone/>
              <a:defRPr sz="8200" b="1"/>
            </a:lvl7pPr>
            <a:lvl8pPr marL="16459017" indent="0">
              <a:buNone/>
              <a:defRPr sz="8200" b="1"/>
            </a:lvl8pPr>
            <a:lvl9pPr marL="18810305" indent="0">
              <a:buNone/>
              <a:defRPr sz="8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8880" y="10439400"/>
            <a:ext cx="21817015" cy="18966182"/>
          </a:xfrm>
        </p:spPr>
        <p:txBody>
          <a:bodyPr/>
          <a:lstStyle>
            <a:lvl1pPr>
              <a:defRPr sz="12300"/>
            </a:lvl1pPr>
            <a:lvl2pPr>
              <a:defRPr sz="10300"/>
            </a:lvl2pPr>
            <a:lvl3pPr>
              <a:defRPr sz="93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3138" y="7368542"/>
            <a:ext cx="21825585" cy="3070858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351288" indent="0">
              <a:buNone/>
              <a:defRPr sz="10300" b="1"/>
            </a:lvl2pPr>
            <a:lvl3pPr marL="4702576" indent="0">
              <a:buNone/>
              <a:defRPr sz="9300" b="1"/>
            </a:lvl3pPr>
            <a:lvl4pPr marL="7053864" indent="0">
              <a:buNone/>
              <a:defRPr sz="8200" b="1"/>
            </a:lvl4pPr>
            <a:lvl5pPr marL="9405153" indent="0">
              <a:buNone/>
              <a:defRPr sz="8200" b="1"/>
            </a:lvl5pPr>
            <a:lvl6pPr marL="11756441" indent="0">
              <a:buNone/>
              <a:defRPr sz="8200" b="1"/>
            </a:lvl6pPr>
            <a:lvl7pPr marL="14107729" indent="0">
              <a:buNone/>
              <a:defRPr sz="8200" b="1"/>
            </a:lvl7pPr>
            <a:lvl8pPr marL="16459017" indent="0">
              <a:buNone/>
              <a:defRPr sz="8200" b="1"/>
            </a:lvl8pPr>
            <a:lvl9pPr marL="18810305" indent="0">
              <a:buNone/>
              <a:defRPr sz="8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3138" y="10439400"/>
            <a:ext cx="21825585" cy="18966182"/>
          </a:xfrm>
        </p:spPr>
        <p:txBody>
          <a:bodyPr/>
          <a:lstStyle>
            <a:lvl1pPr>
              <a:defRPr sz="12300"/>
            </a:lvl1pPr>
            <a:lvl2pPr>
              <a:defRPr sz="10300"/>
            </a:lvl2pPr>
            <a:lvl3pPr>
              <a:defRPr sz="93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EFF3E1F-0AC1-BA85-D5C2-BDD10D2D7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4B8C7-3999-4F43-9174-C3489041D569}" type="datetimeFigureOut">
              <a:rPr lang="en-US"/>
              <a:pPr>
                <a:defRPr/>
              </a:pPr>
              <a:t>6/26/22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8B8B93C-0105-8B59-6293-69E45BF43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E06657B-B111-512A-0113-D7DEA61BA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DFD8D-8F9F-1C4D-A946-EEF5EB5A28B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801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571427B-8366-3898-3321-6A7D045C8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6809F-403E-404F-B7C7-B4F189B79261}" type="datetimeFigureOut">
              <a:rPr lang="en-US"/>
              <a:pPr>
                <a:defRPr/>
              </a:pPr>
              <a:t>6/26/22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CCC091A-BB6A-5617-DCBA-EF2E10B77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A748096-13CA-77FA-5CCA-60A05CAA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94F3B-8D31-3D44-8745-0C79BC3A24F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884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1F135BE-B500-3DDC-A428-D60C91C8B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8BE5-8606-174D-B2A2-47F3270B6DB9}" type="datetimeFigureOut">
              <a:rPr lang="en-US"/>
              <a:pPr>
                <a:defRPr/>
              </a:pPr>
              <a:t>6/26/22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A6481F5-7F37-A50D-DAFF-7F8DD06B4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0C7B6B0-6DA2-06D7-828D-48296FF08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276E8-3337-3B44-AB84-49E251DBB69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215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883" y="1310640"/>
            <a:ext cx="16244890" cy="5577840"/>
          </a:xfrm>
        </p:spPr>
        <p:txBody>
          <a:bodyPr anchor="b"/>
          <a:lstStyle>
            <a:lvl1pPr algn="l">
              <a:defRPr sz="10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5270" y="1310643"/>
            <a:ext cx="27603450" cy="28094942"/>
          </a:xfrm>
        </p:spPr>
        <p:txBody>
          <a:bodyPr/>
          <a:lstStyle>
            <a:lvl1pPr>
              <a:defRPr sz="16500"/>
            </a:lvl1pPr>
            <a:lvl2pPr>
              <a:defRPr sz="14400"/>
            </a:lvl2pPr>
            <a:lvl3pPr>
              <a:defRPr sz="12300"/>
            </a:lvl3pPr>
            <a:lvl4pPr>
              <a:defRPr sz="10300"/>
            </a:lvl4pPr>
            <a:lvl5pPr>
              <a:defRPr sz="10300"/>
            </a:lvl5pPr>
            <a:lvl6pPr>
              <a:defRPr sz="10300"/>
            </a:lvl6pPr>
            <a:lvl7pPr>
              <a:defRPr sz="10300"/>
            </a:lvl7pPr>
            <a:lvl8pPr>
              <a:defRPr sz="10300"/>
            </a:lvl8pPr>
            <a:lvl9pPr>
              <a:defRPr sz="10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883" y="6888483"/>
            <a:ext cx="16244890" cy="22517102"/>
          </a:xfrm>
        </p:spPr>
        <p:txBody>
          <a:bodyPr/>
          <a:lstStyle>
            <a:lvl1pPr marL="0" indent="0">
              <a:buNone/>
              <a:defRPr sz="7200"/>
            </a:lvl1pPr>
            <a:lvl2pPr marL="2351288" indent="0">
              <a:buNone/>
              <a:defRPr sz="6200"/>
            </a:lvl2pPr>
            <a:lvl3pPr marL="4702576" indent="0">
              <a:buNone/>
              <a:defRPr sz="5100"/>
            </a:lvl3pPr>
            <a:lvl4pPr marL="7053864" indent="0">
              <a:buNone/>
              <a:defRPr sz="4600"/>
            </a:lvl4pPr>
            <a:lvl5pPr marL="9405153" indent="0">
              <a:buNone/>
              <a:defRPr sz="4600"/>
            </a:lvl5pPr>
            <a:lvl6pPr marL="11756441" indent="0">
              <a:buNone/>
              <a:defRPr sz="4600"/>
            </a:lvl6pPr>
            <a:lvl7pPr marL="14107729" indent="0">
              <a:buNone/>
              <a:defRPr sz="4600"/>
            </a:lvl7pPr>
            <a:lvl8pPr marL="16459017" indent="0">
              <a:buNone/>
              <a:defRPr sz="4600"/>
            </a:lvl8pPr>
            <a:lvl9pPr marL="18810305" indent="0">
              <a:buNone/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A0ED9E-59A3-1A49-A3D8-57B843852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45948-975F-DB42-A30F-0568EAE04C1C}" type="datetimeFigureOut">
              <a:rPr lang="en-US"/>
              <a:pPr>
                <a:defRPr/>
              </a:pPr>
              <a:t>6/26/22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D2AF519-9C2D-8E7F-7C63-80D117558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1CE09F-71AA-5A9A-BA79-85BA9A50B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AA6C3-244E-6843-AB95-F2865F8C7C8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6124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C73658F-EE9E-0290-5EB7-8290E5EB57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68563" y="1317625"/>
            <a:ext cx="444404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58" tIns="235129" rIns="470258" bIns="2351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0F957D9-C745-C1B8-F754-321C6931E9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563" y="7680325"/>
            <a:ext cx="44440475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DFD81-F0C0-DBC5-248B-5890C5CEDF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68563" y="30510163"/>
            <a:ext cx="11522075" cy="17526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l" defTabSz="2351288" eaLnBrk="1" fontAlgn="auto" hangingPunct="1">
              <a:spcBef>
                <a:spcPts val="0"/>
              </a:spcBef>
              <a:spcAft>
                <a:spcPts val="0"/>
              </a:spcAft>
              <a:defRPr sz="6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7F576E-8EA0-684A-802B-08D75B0B7993}" type="datetimeFigureOut">
              <a:rPr lang="en-US"/>
              <a:pPr>
                <a:defRPr/>
              </a:pPr>
              <a:t>6/26/22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CA245-ABD8-1CDC-3F7F-D2F6E2AB1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870363" y="30510163"/>
            <a:ext cx="15636875" cy="17526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ctr" defTabSz="2351288" eaLnBrk="1" fontAlgn="auto" hangingPunct="1">
              <a:spcBef>
                <a:spcPts val="0"/>
              </a:spcBef>
              <a:spcAft>
                <a:spcPts val="0"/>
              </a:spcAft>
              <a:defRPr sz="6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3737C-BF24-BFC2-76FB-ADF95E94CD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86963" y="30510163"/>
            <a:ext cx="11522075" cy="1752600"/>
          </a:xfrm>
          <a:prstGeom prst="rect">
            <a:avLst/>
          </a:prstGeom>
        </p:spPr>
        <p:txBody>
          <a:bodyPr vert="horz" wrap="square" lIns="470258" tIns="235129" rIns="470258" bIns="23512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200">
                <a:solidFill>
                  <a:srgbClr val="898989"/>
                </a:solidFill>
              </a:defRPr>
            </a:lvl1pPr>
          </a:lstStyle>
          <a:p>
            <a:fld id="{942C7114-7530-464D-8D11-FED42C0D49F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7" r:id="rId2"/>
    <p:sldLayoutId id="2147483688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2351088" rtl="0" eaLnBrk="0" fontAlgn="base" hangingPunct="0">
        <a:spcBef>
          <a:spcPct val="0"/>
        </a:spcBef>
        <a:spcAft>
          <a:spcPct val="0"/>
        </a:spcAft>
        <a:defRPr sz="22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351088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2pPr>
      <a:lvl3pPr algn="ctr" defTabSz="2351088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3pPr>
      <a:lvl4pPr algn="ctr" defTabSz="2351088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4pPr>
      <a:lvl5pPr algn="ctr" defTabSz="2351088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2351088" rtl="0" fontAlgn="base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2351088" rtl="0" fontAlgn="base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2351088" rtl="0" fontAlgn="base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2351088" rtl="0" fontAlgn="base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762125" indent="-1762125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9525" indent="-1468438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400" kern="1200">
          <a:solidFill>
            <a:schemeClr val="tx1"/>
          </a:solidFill>
          <a:latin typeface="+mn-lt"/>
          <a:ea typeface="+mn-ea"/>
          <a:cs typeface="+mn-cs"/>
        </a:defRPr>
      </a:lvl2pPr>
      <a:lvl3pPr marL="5876925" indent="-1174750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28013" indent="-1174750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0300" kern="1200">
          <a:solidFill>
            <a:schemeClr val="tx1"/>
          </a:solidFill>
          <a:latin typeface="+mn-lt"/>
          <a:ea typeface="+mn-ea"/>
          <a:cs typeface="+mn-cs"/>
        </a:defRPr>
      </a:lvl4pPr>
      <a:lvl5pPr marL="10580688" indent="-1174750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0300" kern="1200">
          <a:solidFill>
            <a:schemeClr val="tx1"/>
          </a:solidFill>
          <a:latin typeface="+mn-lt"/>
          <a:ea typeface="+mn-ea"/>
          <a:cs typeface="+mn-cs"/>
        </a:defRPr>
      </a:lvl5pPr>
      <a:lvl6pPr marL="12932085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6pPr>
      <a:lvl7pPr marL="15283373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7pPr>
      <a:lvl8pPr marL="17634661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8pPr>
      <a:lvl9pPr marL="19985949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1288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76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53864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05153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56441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07729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017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10305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2.png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5.png"/><Relationship Id="rId5" Type="http://schemas.openxmlformats.org/officeDocument/2006/relationships/chart" Target="../charts/chart2.xml"/><Relationship Id="rId10" Type="http://schemas.openxmlformats.org/officeDocument/2006/relationships/image" Target="../media/image4.png"/><Relationship Id="rId4" Type="http://schemas.openxmlformats.org/officeDocument/2006/relationships/chart" Target="../charts/chart1.xml"/><Relationship Id="rId9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EB6878-42F9-81F9-06F2-F86E20D5EC37}"/>
              </a:ext>
            </a:extLst>
          </p:cNvPr>
          <p:cNvSpPr/>
          <p:nvPr/>
        </p:nvSpPr>
        <p:spPr>
          <a:xfrm>
            <a:off x="12029485" y="4653425"/>
            <a:ext cx="26293451" cy="245973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9C6797-1C55-E10F-02EF-2EBB15F6ED67}"/>
              </a:ext>
            </a:extLst>
          </p:cNvPr>
          <p:cNvSpPr/>
          <p:nvPr/>
        </p:nvSpPr>
        <p:spPr>
          <a:xfrm>
            <a:off x="0" y="0"/>
            <a:ext cx="49377600" cy="4818063"/>
          </a:xfrm>
          <a:prstGeom prst="rect">
            <a:avLst/>
          </a:prstGeom>
          <a:solidFill>
            <a:srgbClr val="004D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4" name="TextBox 11">
            <a:extLst>
              <a:ext uri="{FF2B5EF4-FFF2-40B4-BE49-F238E27FC236}">
                <a16:creationId xmlns:a16="http://schemas.microsoft.com/office/drawing/2014/main" id="{E3257546-5FAA-0D0C-3B96-CF1D15137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7634" y="948273"/>
            <a:ext cx="3675221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Implementation for Hypertension Control in the Primary Care Setting</a:t>
            </a:r>
            <a:br>
              <a:rPr lang="en-US" altLang="en-US" sz="7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7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Author: Julie Starr, DNP, APRN, AGPCNP-BC</a:t>
            </a:r>
          </a:p>
          <a:p>
            <a:pPr algn="ctr" eaLnBrk="1" hangingPunct="1"/>
            <a:r>
              <a:rPr lang="en-US" altLang="en-US" sz="7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Faculty: Carmen Rodriguez, PhD, APRN, ANP-BC, AOCN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AB6BC4-6FE9-9C9C-A74B-C3AB735E46D1}"/>
              </a:ext>
            </a:extLst>
          </p:cNvPr>
          <p:cNvSpPr/>
          <p:nvPr/>
        </p:nvSpPr>
        <p:spPr>
          <a:xfrm>
            <a:off x="0" y="28100338"/>
            <a:ext cx="49377600" cy="4818062"/>
          </a:xfrm>
          <a:prstGeom prst="rect">
            <a:avLst/>
          </a:prstGeom>
          <a:solidFill>
            <a:srgbClr val="177A5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6" name="Title 4">
            <a:extLst>
              <a:ext uri="{FF2B5EF4-FFF2-40B4-BE49-F238E27FC236}">
                <a16:creationId xmlns:a16="http://schemas.microsoft.com/office/drawing/2014/main" id="{792412FD-9845-43E1-4BA1-22C27A3AA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594" y="28902025"/>
            <a:ext cx="35645977" cy="313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70258" tIns="235129" rIns="470258" bIns="235129"/>
          <a:lstStyle>
            <a:lvl1pPr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5400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 structured HTN treatment program, such as the PPT:BP, can be a powerful tool to promote improvement in HTN management in the primary care setting, leading to positive patient health outcomes.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B1A1F3-1AC4-97C6-1DA8-796A7F7B4872}"/>
              </a:ext>
            </a:extLst>
          </p:cNvPr>
          <p:cNvSpPr txBox="1"/>
          <p:nvPr/>
        </p:nvSpPr>
        <p:spPr>
          <a:xfrm>
            <a:off x="539559" y="5813227"/>
            <a:ext cx="10618836" cy="232991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Providers at a primary care practice identified 95% patients had uncontrolled hypertension (HTN) as evidenced by Medicare’s Merit-based Incentive Payment System Quality improvement (MIPS QI) report.  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Overall purpose: implement the Partner with Patients Target: Blood Pressure (PPT:BP) program as a standardized approach to manage HTN in a primary care outpatient clinic. 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Overarching aim: evaluate if the PPT:BP program had an impact on HTN control</a:t>
            </a:r>
          </a:p>
          <a:p>
            <a:pPr marL="2286000" lvl="1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Primary outcomes: BP and body mass index (BMI) reduction</a:t>
            </a:r>
          </a:p>
          <a:p>
            <a:pPr marL="2286000" lvl="1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Secondary outcomes: MIPS QI report HTN percentage decrease</a:t>
            </a:r>
            <a:endParaRPr lang="en-US" sz="3600" strike="sngStrik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 primary care outpatients, age 18-59, with</a:t>
            </a:r>
          </a:p>
          <a:p>
            <a:pPr lvl="1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uncontrolled HTN does the implementation </a:t>
            </a:r>
          </a:p>
          <a:p>
            <a:pPr lvl="1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of the Partner with Patients Target: BP </a:t>
            </a:r>
          </a:p>
          <a:p>
            <a:pPr lvl="1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program, in comparison with the usual </a:t>
            </a:r>
          </a:p>
          <a:p>
            <a:pPr lvl="1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unstructured care, result in a decrease in </a:t>
            </a:r>
          </a:p>
          <a:p>
            <a:pPr lvl="1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BP, BMI, and a MIPS QI report of 50% of</a:t>
            </a:r>
          </a:p>
          <a:p>
            <a:pPr lvl="1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patients satisfying criteria, after 90 days of </a:t>
            </a:r>
          </a:p>
          <a:p>
            <a:pPr lvl="1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implementation.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9E25CC-D0B2-30E4-69FF-916926133EA9}"/>
              </a:ext>
            </a:extLst>
          </p:cNvPr>
          <p:cNvSpPr txBox="1"/>
          <p:nvPr/>
        </p:nvSpPr>
        <p:spPr>
          <a:xfrm>
            <a:off x="38767947" y="5201450"/>
            <a:ext cx="10070094" cy="19872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2351288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DNP led PPT:BP program was feasible in a primary care setting.</a:t>
            </a:r>
          </a:p>
          <a:p>
            <a:pPr marL="571500" indent="-571500" defTabSz="2351288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 trend towards BP improvement was identified over 3 months.</a:t>
            </a:r>
          </a:p>
          <a:p>
            <a:pPr marL="571500" indent="-571500" defTabSz="2351288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Longer periods of participation in the program  may be necessary to assess for the impact on BMI.</a:t>
            </a:r>
          </a:p>
          <a:p>
            <a:pPr marL="571500" indent="-571500" defTabSz="2351288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Providing continuity to a structured HTN control program</a:t>
            </a:r>
          </a:p>
          <a:p>
            <a:pPr marL="1714500" lvl="1" indent="-571500" defTabSz="2351288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determine the long-term impact on the MIPS-QI report.</a:t>
            </a:r>
          </a:p>
          <a:p>
            <a:pPr marL="1714500" lvl="1" indent="-571500" defTabSz="2351288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Increase number of participants and long-term follow up</a:t>
            </a:r>
          </a:p>
          <a:p>
            <a:pPr marL="1714500" lvl="1" indent="-571500" defTabSz="2351288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Integrate other healthcare staff as collaborators</a:t>
            </a:r>
          </a:p>
          <a:p>
            <a:pPr algn="ctr"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2351288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2351288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2351288" eaLnBrk="1" fontAlgn="auto" hangingPunct="1">
              <a:lnSpc>
                <a:spcPts val="46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Findings demonstrate the PPT:BP program has the potential to improve HTN control.</a:t>
            </a:r>
          </a:p>
          <a:p>
            <a:pPr marL="571500" indent="-571500" defTabSz="2351288" eaLnBrk="1" fontAlgn="auto" hangingPunct="1">
              <a:lnSpc>
                <a:spcPts val="46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project impacted the way care was implemented, encouraging patients to play a more active role in their treatment plan. </a:t>
            </a:r>
          </a:p>
          <a:p>
            <a:pPr marL="571500" indent="-571500" defTabSz="2351288" eaLnBrk="1" fontAlgn="auto" hangingPunct="1">
              <a:lnSpc>
                <a:spcPts val="46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Sustainability: time commitment and coordination is of essence  to provide patients access to educational material, follow-up and monitoring beyond usual care  in the primary care setting.</a:t>
            </a: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30" name="Picture 10" descr="USouthFlorida-darkbg-1c-white-h.png">
            <a:extLst>
              <a:ext uri="{FF2B5EF4-FFF2-40B4-BE49-F238E27FC236}">
                <a16:creationId xmlns:a16="http://schemas.microsoft.com/office/drawing/2014/main" id="{A1DC18DD-BBC3-425C-319B-8C0D547E8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9675" y="30148213"/>
            <a:ext cx="8158163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AAC8DEB-EC64-C087-0215-36C06CCFBDCD}"/>
              </a:ext>
            </a:extLst>
          </p:cNvPr>
          <p:cNvSpPr/>
          <p:nvPr/>
        </p:nvSpPr>
        <p:spPr>
          <a:xfrm>
            <a:off x="12259020" y="16531587"/>
            <a:ext cx="11949726" cy="124918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982B614-4820-A150-64A3-C2A946441E2E}"/>
              </a:ext>
            </a:extLst>
          </p:cNvPr>
          <p:cNvSpPr/>
          <p:nvPr/>
        </p:nvSpPr>
        <p:spPr>
          <a:xfrm>
            <a:off x="12383877" y="5091529"/>
            <a:ext cx="11902958" cy="105058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Model/Nursing Theory</a:t>
            </a:r>
          </a:p>
          <a:p>
            <a:pPr algn="ctr"/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19E584A-0764-F3A7-B2EA-1B06BE04F5FC}"/>
              </a:ext>
            </a:extLst>
          </p:cNvPr>
          <p:cNvSpPr/>
          <p:nvPr/>
        </p:nvSpPr>
        <p:spPr>
          <a:xfrm>
            <a:off x="25027512" y="5108865"/>
            <a:ext cx="12583885" cy="105058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2EC577-ADB6-7875-20C8-BC609FA5B49D}"/>
              </a:ext>
            </a:extLst>
          </p:cNvPr>
          <p:cNvSpPr/>
          <p:nvPr/>
        </p:nvSpPr>
        <p:spPr>
          <a:xfrm>
            <a:off x="494594" y="5124416"/>
            <a:ext cx="10827257" cy="108760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Statement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31D03C5-5407-F910-27D9-CB8240D8F8FD}"/>
              </a:ext>
            </a:extLst>
          </p:cNvPr>
          <p:cNvSpPr/>
          <p:nvPr/>
        </p:nvSpPr>
        <p:spPr>
          <a:xfrm>
            <a:off x="710977" y="10923918"/>
            <a:ext cx="10702130" cy="108760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Purpose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42F270B-6F52-D4E1-F91B-E304CD2FAB86}"/>
              </a:ext>
            </a:extLst>
          </p:cNvPr>
          <p:cNvSpPr/>
          <p:nvPr/>
        </p:nvSpPr>
        <p:spPr>
          <a:xfrm>
            <a:off x="681905" y="20107015"/>
            <a:ext cx="10827257" cy="108760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PICOT Question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E10DF6C-5184-3CA5-7E1E-FF8DD90ADA8E}"/>
              </a:ext>
            </a:extLst>
          </p:cNvPr>
          <p:cNvSpPr/>
          <p:nvPr/>
        </p:nvSpPr>
        <p:spPr>
          <a:xfrm>
            <a:off x="38671235" y="5126139"/>
            <a:ext cx="10334792" cy="112976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6262330-F484-C50A-A518-04B63D527A54}"/>
              </a:ext>
            </a:extLst>
          </p:cNvPr>
          <p:cNvSpPr/>
          <p:nvPr/>
        </p:nvSpPr>
        <p:spPr>
          <a:xfrm>
            <a:off x="38613260" y="15280352"/>
            <a:ext cx="10641640" cy="173546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Implications for Advanced Nursing/Sustainability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282107B-1793-33CA-F417-E185FACA4CDB}"/>
              </a:ext>
            </a:extLst>
          </p:cNvPr>
          <p:cNvSpPr/>
          <p:nvPr/>
        </p:nvSpPr>
        <p:spPr>
          <a:xfrm>
            <a:off x="38761748" y="23574003"/>
            <a:ext cx="10344665" cy="92882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6967063-2616-6117-8797-80CCF5293177}"/>
              </a:ext>
            </a:extLst>
          </p:cNvPr>
          <p:cNvSpPr txBox="1"/>
          <p:nvPr/>
        </p:nvSpPr>
        <p:spPr>
          <a:xfrm flipH="1">
            <a:off x="25028848" y="23383387"/>
            <a:ext cx="5850956" cy="584775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MIPS Pre- QI report</a:t>
            </a:r>
          </a:p>
        </p:txBody>
      </p:sp>
      <p:graphicFrame>
        <p:nvGraphicFramePr>
          <p:cNvPr id="45" name="Chart 44">
            <a:extLst>
              <a:ext uri="{FF2B5EF4-FFF2-40B4-BE49-F238E27FC236}">
                <a16:creationId xmlns:a16="http://schemas.microsoft.com/office/drawing/2014/main" id="{8181E506-038D-B91F-9203-1189818372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4258402"/>
              </p:ext>
            </p:extLst>
          </p:nvPr>
        </p:nvGraphicFramePr>
        <p:xfrm>
          <a:off x="25027904" y="24209572"/>
          <a:ext cx="5850955" cy="3601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6" name="Chart 45">
            <a:extLst>
              <a:ext uri="{FF2B5EF4-FFF2-40B4-BE49-F238E27FC236}">
                <a16:creationId xmlns:a16="http://schemas.microsoft.com/office/drawing/2014/main" id="{AD6F2EEC-D999-2C4F-56C5-44630BF448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9944137"/>
              </p:ext>
            </p:extLst>
          </p:nvPr>
        </p:nvGraphicFramePr>
        <p:xfrm>
          <a:off x="31779037" y="24202244"/>
          <a:ext cx="5643721" cy="360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31" name="Picture 30">
            <a:extLst>
              <a:ext uri="{FF2B5EF4-FFF2-40B4-BE49-F238E27FC236}">
                <a16:creationId xmlns:a16="http://schemas.microsoft.com/office/drawing/2014/main" id="{3A45B7D1-037E-3C03-9522-54FB21F621F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764036" y="24057605"/>
            <a:ext cx="4149190" cy="4604969"/>
          </a:xfrm>
          <a:prstGeom prst="rect">
            <a:avLst/>
          </a:prstGeom>
        </p:spPr>
      </p:pic>
      <p:graphicFrame>
        <p:nvGraphicFramePr>
          <p:cNvPr id="39" name="Table 6">
            <a:extLst>
              <a:ext uri="{FF2B5EF4-FFF2-40B4-BE49-F238E27FC236}">
                <a16:creationId xmlns:a16="http://schemas.microsoft.com/office/drawing/2014/main" id="{87C43408-1661-6092-8F3F-F785469FC3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2816942"/>
              </p:ext>
            </p:extLst>
          </p:nvPr>
        </p:nvGraphicFramePr>
        <p:xfrm>
          <a:off x="12337109" y="17920970"/>
          <a:ext cx="11656898" cy="97959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443791">
                  <a:extLst>
                    <a:ext uri="{9D8B030D-6E8A-4147-A177-3AD203B41FA5}">
                      <a16:colId xmlns:a16="http://schemas.microsoft.com/office/drawing/2014/main" val="3795477625"/>
                    </a:ext>
                  </a:extLst>
                </a:gridCol>
                <a:gridCol w="7213107">
                  <a:extLst>
                    <a:ext uri="{9D8B030D-6E8A-4147-A177-3AD203B41FA5}">
                      <a16:colId xmlns:a16="http://schemas.microsoft.com/office/drawing/2014/main" val="1711261635"/>
                    </a:ext>
                  </a:extLst>
                </a:gridCol>
              </a:tblGrid>
              <a:tr h="97092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Setting: Outpatient primary care practice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0" indent="-457200">
                        <a:buFont typeface="Wingdings" pitchFamily="2" charset="2"/>
                        <a:buChar char="v"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Outpatient primary care practice</a:t>
                      </a:r>
                    </a:p>
                    <a:p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185518"/>
                  </a:ext>
                </a:extLst>
              </a:tr>
              <a:tr h="1001180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 patients aged 18-59,  with HTN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participants: 5 female, 7 male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212044"/>
                  </a:ext>
                </a:extLst>
              </a:tr>
              <a:tr h="1356438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itchFamily="2" charset="2"/>
                        <a:buChar char="v"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BP</a:t>
                      </a:r>
                    </a:p>
                    <a:p>
                      <a:pPr marL="457200" indent="-457200">
                        <a:buFont typeface="Wingdings" pitchFamily="2" charset="2"/>
                        <a:buChar char="v"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BMI</a:t>
                      </a:r>
                    </a:p>
                    <a:p>
                      <a:pPr marL="457200" indent="-457200">
                        <a:buFont typeface="Wingdings" pitchFamily="2" charset="2"/>
                        <a:buChar char="v"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MIPS QI report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31447119"/>
                  </a:ext>
                </a:extLst>
              </a:tr>
              <a:tr h="6467437">
                <a:tc gridSpan="2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Procedures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indent="-457200" algn="l" defTabSz="2351288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v"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In-service prior to project start date</a:t>
                      </a:r>
                    </a:p>
                    <a:p>
                      <a:pPr marL="457200" indent="-457200" algn="l" defTabSz="2351288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v"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Initial MIPS QI report run</a:t>
                      </a:r>
                    </a:p>
                    <a:p>
                      <a:pPr marL="457200" lvl="1" indent="-457200" algn="l" defTabSz="2351288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v"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Patients identified with HTN</a:t>
                      </a:r>
                    </a:p>
                    <a:p>
                      <a:pPr marL="914400" lvl="2" indent="-457200" algn="l" defTabSz="2351288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completion of HSCALE questionnaire</a:t>
                      </a:r>
                    </a:p>
                    <a:p>
                      <a:pPr marL="914400" lvl="2" indent="-457200" algn="l" defTabSz="2351288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PPT:BP education</a:t>
                      </a:r>
                    </a:p>
                    <a:p>
                      <a:pPr marL="914400" lvl="2" indent="-457200" algn="l" defTabSz="2351288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collection: BP and BMI</a:t>
                      </a:r>
                    </a:p>
                    <a:p>
                      <a:pPr marL="457200" lvl="1" indent="-457200" algn="l" defTabSz="2351288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v"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 phone call 3 weeks after initial visit to reinforce teachings</a:t>
                      </a:r>
                    </a:p>
                    <a:p>
                      <a:pPr marL="457200" lvl="1" indent="-457200" algn="l" defTabSz="2351288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v"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 project visit 3 weeks after phone call</a:t>
                      </a:r>
                    </a:p>
                    <a:p>
                      <a:pPr marL="914400" lvl="2" indent="-457200" algn="l" defTabSz="2351288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collection: BP and BMI</a:t>
                      </a:r>
                    </a:p>
                    <a:p>
                      <a:pPr marL="457200" lvl="1" indent="-457200" algn="l" defTabSz="2351288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v"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 MIPS report run</a:t>
                      </a:r>
                    </a:p>
                    <a:p>
                      <a:pPr marL="457200" lvl="1" indent="-457200" algn="l" defTabSz="2351288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v"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Pre/post intervention data analysis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0" indent="-457200" algn="l">
                        <a:buFont typeface="Wingdings" panose="05000000000000000000" pitchFamily="2" charset="2"/>
                        <a:buChar char="v"/>
                      </a:pP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133950"/>
                  </a:ext>
                </a:extLst>
              </a:tr>
            </a:tbl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44BB364B-3B21-70CA-0520-F645A81C44A0}"/>
              </a:ext>
            </a:extLst>
          </p:cNvPr>
          <p:cNvSpPr txBox="1"/>
          <p:nvPr/>
        </p:nvSpPr>
        <p:spPr>
          <a:xfrm flipH="1">
            <a:off x="31670788" y="23417944"/>
            <a:ext cx="5581799" cy="584775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MIPS Post- QI report</a:t>
            </a:r>
          </a:p>
        </p:txBody>
      </p:sp>
      <p:graphicFrame>
        <p:nvGraphicFramePr>
          <p:cNvPr id="47" name="Table 17">
            <a:extLst>
              <a:ext uri="{FF2B5EF4-FFF2-40B4-BE49-F238E27FC236}">
                <a16:creationId xmlns:a16="http://schemas.microsoft.com/office/drawing/2014/main" id="{0D489639-01B4-7976-8FD2-D95A0CBFB4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772316"/>
              </p:ext>
            </p:extLst>
          </p:nvPr>
        </p:nvGraphicFramePr>
        <p:xfrm>
          <a:off x="12367518" y="6493540"/>
          <a:ext cx="11634039" cy="9654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818">
                  <a:extLst>
                    <a:ext uri="{9D8B030D-6E8A-4147-A177-3AD203B41FA5}">
                      <a16:colId xmlns:a16="http://schemas.microsoft.com/office/drawing/2014/main" val="2152566286"/>
                    </a:ext>
                  </a:extLst>
                </a:gridCol>
                <a:gridCol w="7255221">
                  <a:extLst>
                    <a:ext uri="{9D8B030D-6E8A-4147-A177-3AD203B41FA5}">
                      <a16:colId xmlns:a16="http://schemas.microsoft.com/office/drawing/2014/main" val="4019617395"/>
                    </a:ext>
                  </a:extLst>
                </a:gridCol>
              </a:tblGrid>
              <a:tr h="482733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351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 for improvement</a:t>
                      </a:r>
                    </a:p>
                    <a:p>
                      <a:pPr marL="457200" indent="-457200">
                        <a:buFont typeface="Wingdings" pitchFamily="2" charset="2"/>
                        <a:buChar char="v"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to aid in planning and execution</a:t>
                      </a:r>
                    </a:p>
                    <a:p>
                      <a:pPr marL="457200" indent="-457200">
                        <a:buFont typeface="Wingdings" pitchFamily="2" charset="2"/>
                        <a:buChar char="v"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Defined what project would accomplish</a:t>
                      </a:r>
                    </a:p>
                    <a:p>
                      <a:pPr marL="457200" indent="-457200">
                        <a:buFont typeface="Wingdings" pitchFamily="2" charset="2"/>
                        <a:buChar char="v"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Plan-Do-Study-Act</a:t>
                      </a:r>
                    </a:p>
                    <a:p>
                      <a:pPr marL="1711208" lvl="1" indent="-457200" algn="l">
                        <a:buFont typeface="Wingdings" pitchFamily="2" charset="2"/>
                        <a:buChar char="Ø"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Decrease BP and BMI (aim 1)</a:t>
                      </a:r>
                    </a:p>
                    <a:p>
                      <a:pPr marL="1711208" lvl="1" indent="-457200" algn="l">
                        <a:buFont typeface="Wingdings" pitchFamily="2" charset="2"/>
                        <a:buChar char="Ø"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Decrease MIPS QI (aim 2)</a:t>
                      </a:r>
                    </a:p>
                    <a:p>
                      <a:pPr marL="1711208" lvl="1" indent="-457200" algn="l">
                        <a:buFont typeface="Wingdings" pitchFamily="2" charset="2"/>
                        <a:buChar char="Ø"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Incorporate PPT:BP</a:t>
                      </a:r>
                    </a:p>
                    <a:p>
                      <a:pPr marL="1711208" lvl="1" indent="-457200" algn="l">
                        <a:buFont typeface="Wingdings" pitchFamily="2" charset="2"/>
                        <a:buChar char="Ø"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Observe effects to determine success</a:t>
                      </a:r>
                      <a:br>
                        <a:rPr lang="en-US" sz="2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251915"/>
                  </a:ext>
                </a:extLst>
              </a:tr>
              <a:tr h="482733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351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Health Belief Model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indent="-457200">
                        <a:buFont typeface="Wingdings" pitchFamily="2" charset="2"/>
                        <a:buChar char="v"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Framework project grounded by</a:t>
                      </a:r>
                    </a:p>
                    <a:p>
                      <a:pPr marL="457200" indent="-457200">
                        <a:buFont typeface="Wingdings" pitchFamily="2" charset="2"/>
                        <a:buChar char="v"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Guide health promotion and prevention</a:t>
                      </a:r>
                    </a:p>
                    <a:p>
                      <a:pPr marL="457200" indent="-457200">
                        <a:buFont typeface="Wingdings" pitchFamily="2" charset="2"/>
                        <a:buChar char="v"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Emphasized importance of patient education</a:t>
                      </a:r>
                    </a:p>
                    <a:p>
                      <a:pPr marL="457200" indent="-457200">
                        <a:buFont typeface="Wingdings" pitchFamily="2" charset="2"/>
                        <a:buChar char="v"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Postulates patients not motivated to act unless:</a:t>
                      </a:r>
                    </a:p>
                    <a:p>
                      <a:pPr marL="1711208" lvl="1" indent="-457200">
                        <a:buFont typeface="Wingdings" pitchFamily="2" charset="2"/>
                        <a:buChar char="Ø"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Believe severe threat to health</a:t>
                      </a:r>
                    </a:p>
                    <a:p>
                      <a:pPr marL="1711208" lvl="1" indent="-457200">
                        <a:buFont typeface="Wingdings" pitchFamily="2" charset="2"/>
                        <a:buChar char="Ø"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 will lead to positive outcome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753000"/>
                  </a:ext>
                </a:extLst>
              </a:tr>
            </a:tbl>
          </a:graphicData>
        </a:graphic>
      </p:graphicFrame>
      <p:grpSp>
        <p:nvGrpSpPr>
          <p:cNvPr id="36" name="Group 35">
            <a:extLst>
              <a:ext uri="{FF2B5EF4-FFF2-40B4-BE49-F238E27FC236}">
                <a16:creationId xmlns:a16="http://schemas.microsoft.com/office/drawing/2014/main" id="{AE74445E-D4FD-BEA4-E526-3F5ED983217C}"/>
              </a:ext>
            </a:extLst>
          </p:cNvPr>
          <p:cNvGrpSpPr/>
          <p:nvPr/>
        </p:nvGrpSpPr>
        <p:grpSpPr>
          <a:xfrm>
            <a:off x="25006874" y="6448282"/>
            <a:ext cx="12604522" cy="4576443"/>
            <a:chOff x="25779751" y="6331142"/>
            <a:chExt cx="12200151" cy="4576443"/>
          </a:xfrm>
        </p:grpSpPr>
        <p:graphicFrame>
          <p:nvGraphicFramePr>
            <p:cNvPr id="38" name="Chart 37">
              <a:extLst>
                <a:ext uri="{FF2B5EF4-FFF2-40B4-BE49-F238E27FC236}">
                  <a16:creationId xmlns:a16="http://schemas.microsoft.com/office/drawing/2014/main" id="{37CD09A7-A8CF-0476-3B45-EA684B95280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13327299"/>
                </p:ext>
              </p:extLst>
            </p:nvPr>
          </p:nvGraphicFramePr>
          <p:xfrm>
            <a:off x="25779753" y="6331142"/>
            <a:ext cx="12180176" cy="371879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DA18F5F-5116-50C3-A5AF-8A0C200FEE25}"/>
                </a:ext>
              </a:extLst>
            </p:cNvPr>
            <p:cNvSpPr txBox="1"/>
            <p:nvPr/>
          </p:nvSpPr>
          <p:spPr>
            <a:xfrm flipH="1">
              <a:off x="25779751" y="9953478"/>
              <a:ext cx="12200151" cy="95410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accent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Pre-SBP (M=148.67, SD=9.59)</a:t>
              </a:r>
            </a:p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Post-SBP (M=124.74, SD=9.43) p=0.0001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38E6998-4AD8-B040-82F7-4F5CFA043556}"/>
              </a:ext>
            </a:extLst>
          </p:cNvPr>
          <p:cNvGrpSpPr/>
          <p:nvPr/>
        </p:nvGrpSpPr>
        <p:grpSpPr>
          <a:xfrm>
            <a:off x="24890504" y="11547326"/>
            <a:ext cx="12583886" cy="5588802"/>
            <a:chOff x="25779753" y="12037315"/>
            <a:chExt cx="12180176" cy="5345075"/>
          </a:xfrm>
        </p:grpSpPr>
        <p:graphicFrame>
          <p:nvGraphicFramePr>
            <p:cNvPr id="49" name="Chart 48">
              <a:extLst>
                <a:ext uri="{FF2B5EF4-FFF2-40B4-BE49-F238E27FC236}">
                  <a16:creationId xmlns:a16="http://schemas.microsoft.com/office/drawing/2014/main" id="{3DB469CF-92A0-5741-D4A8-03AB23716DA9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83183795"/>
                </p:ext>
              </p:extLst>
            </p:nvPr>
          </p:nvGraphicFramePr>
          <p:xfrm>
            <a:off x="25779753" y="12037315"/>
            <a:ext cx="12180176" cy="481630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C16E725-E595-5309-2E0F-3128D4FEC4C0}"/>
                </a:ext>
              </a:extLst>
            </p:cNvPr>
            <p:cNvSpPr txBox="1"/>
            <p:nvPr/>
          </p:nvSpPr>
          <p:spPr>
            <a:xfrm>
              <a:off x="25779754" y="16881988"/>
              <a:ext cx="12143657" cy="50040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Pre-DBP (M=96.08, SD=5.73); post-DBP (M=79.17, SD=9.96) p=0.0001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E56F792-2DF7-8453-6AF7-13C3A5D4F376}"/>
              </a:ext>
            </a:extLst>
          </p:cNvPr>
          <p:cNvGrpSpPr/>
          <p:nvPr/>
        </p:nvGrpSpPr>
        <p:grpSpPr>
          <a:xfrm>
            <a:off x="24820489" y="17893134"/>
            <a:ext cx="12860411" cy="4427762"/>
            <a:chOff x="26094895" y="17771713"/>
            <a:chExt cx="11108454" cy="4648273"/>
          </a:xfrm>
        </p:grpSpPr>
        <p:graphicFrame>
          <p:nvGraphicFramePr>
            <p:cNvPr id="52" name="Chart 51">
              <a:extLst>
                <a:ext uri="{FF2B5EF4-FFF2-40B4-BE49-F238E27FC236}">
                  <a16:creationId xmlns:a16="http://schemas.microsoft.com/office/drawing/2014/main" id="{421A296C-5B4B-CA42-47BA-F7CF109A1604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42398337"/>
                </p:ext>
              </p:extLst>
            </p:nvPr>
          </p:nvGraphicFramePr>
          <p:xfrm>
            <a:off x="26094895" y="17771713"/>
            <a:ext cx="11108454" cy="406060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7F34573-FB24-F6CC-C2F9-471D52F85F0A}"/>
                </a:ext>
              </a:extLst>
            </p:cNvPr>
            <p:cNvSpPr txBox="1"/>
            <p:nvPr/>
          </p:nvSpPr>
          <p:spPr>
            <a:xfrm flipH="1">
              <a:off x="27942173" y="21870709"/>
              <a:ext cx="7968343" cy="54927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41.7% reduction of BMI, 8.3% increase </a:t>
              </a:r>
            </a:p>
          </p:txBody>
        </p:sp>
      </p:grpSp>
      <p:pic>
        <p:nvPicPr>
          <p:cNvPr id="55" name="Picture 54" descr=" picture containing text, sign&#10;&#10;Description automatically generated">
            <a:extLst>
              <a:ext uri="{FF2B5EF4-FFF2-40B4-BE49-F238E27FC236}">
                <a16:creationId xmlns:a16="http://schemas.microsoft.com/office/drawing/2014/main" id="{D57EEB28-2D60-878D-C271-7B140DCB426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337109" y="6843130"/>
            <a:ext cx="4166133" cy="34907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</p:pic>
      <p:pic>
        <p:nvPicPr>
          <p:cNvPr id="56" name="Picture 55" descr="agram&#10;&#10;Description automatically generated">
            <a:extLst>
              <a:ext uri="{FF2B5EF4-FFF2-40B4-BE49-F238E27FC236}">
                <a16:creationId xmlns:a16="http://schemas.microsoft.com/office/drawing/2014/main" id="{4F62356A-DC14-D920-A016-12EECB9FD87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302054" y="11921555"/>
            <a:ext cx="4317177" cy="35275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732</Words>
  <Application>Microsoft Macintosh PowerPoint</Application>
  <PresentationFormat>Custom</PresentationFormat>
  <Paragraphs>102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Lato</vt:lpstr>
      <vt:lpstr>Wingdings</vt:lpstr>
      <vt:lpstr>Office Theme</vt:lpstr>
      <vt:lpstr>PowerPoint Presentation</vt:lpstr>
    </vt:vector>
  </TitlesOfParts>
  <Manager/>
  <Company>USF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Kyrstin DiMercurio</dc:creator>
  <cp:keywords/>
  <dc:description/>
  <cp:lastModifiedBy>Starr Internal Medicine And Associates</cp:lastModifiedBy>
  <cp:revision>57</cp:revision>
  <cp:lastPrinted>2019-10-07T14:25:54Z</cp:lastPrinted>
  <dcterms:created xsi:type="dcterms:W3CDTF">2019-10-07T13:38:40Z</dcterms:created>
  <dcterms:modified xsi:type="dcterms:W3CDTF">2022-06-26T14:08:36Z</dcterms:modified>
  <cp:category/>
</cp:coreProperties>
</file>